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00" r:id="rId2"/>
  </p:sldMasterIdLst>
  <p:notesMasterIdLst>
    <p:notesMasterId r:id="rId11"/>
  </p:notesMasterIdLst>
  <p:handoutMasterIdLst>
    <p:handoutMasterId r:id="rId12"/>
  </p:handoutMasterIdLst>
  <p:sldIdLst>
    <p:sldId id="369" r:id="rId3"/>
    <p:sldId id="353" r:id="rId4"/>
    <p:sldId id="372" r:id="rId5"/>
    <p:sldId id="374" r:id="rId6"/>
    <p:sldId id="371" r:id="rId7"/>
    <p:sldId id="370" r:id="rId8"/>
    <p:sldId id="375" r:id="rId9"/>
    <p:sldId id="376" r:id="rId10"/>
  </p:sldIdLst>
  <p:sldSz cx="9144000" cy="6858000" type="screen4x3"/>
  <p:notesSz cx="6797675" cy="9926638"/>
  <p:defaultTextStyle>
    <a:defPPr>
      <a:defRPr lang="ru-RU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99FF"/>
    <a:srgbClr val="F6F6BC"/>
    <a:srgbClr val="CC00FF"/>
    <a:srgbClr val="9900CC"/>
    <a:srgbClr val="660066"/>
    <a:srgbClr val="CC00CC"/>
    <a:srgbClr val="CCFF66"/>
    <a:srgbClr val="CCFF33"/>
    <a:srgbClr val="B3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94200" autoAdjust="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7.9396046037712498E-2"/>
          <c:w val="0.67639812721191384"/>
          <c:h val="0.841072237931402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ДП</c:v>
                </c:pt>
              </c:strCache>
            </c:strRef>
          </c:tx>
          <c:spPr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 w="9529" cap="flat" cmpd="sng" algn="ctr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50" b="1" smtClean="0"/>
                      <a:t>30,6</a:t>
                    </a:r>
                    <a:r>
                      <a:rPr lang="ru-RU" sz="1050" b="1" smtClean="0"/>
                      <a:t>%</a:t>
                    </a:r>
                    <a:endParaRPr lang="en-US" sz="100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30.6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ДЧ</c:v>
                </c:pt>
              </c:strCache>
            </c:strRef>
          </c:tx>
          <c:spPr>
            <a:solidFill>
              <a:srgbClr val="FFFF00"/>
            </a:solidFill>
            <a:ln w="9529" cap="flat" cmpd="sng" algn="ctr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tint val="66000"/>
                      <a:satMod val="160000"/>
                    </a:srgbClr>
                  </a:gs>
                  <a:gs pos="50000">
                    <a:srgbClr val="FFFF00">
                      <a:tint val="44500"/>
                      <a:satMod val="160000"/>
                    </a:srgbClr>
                  </a:gs>
                  <a:gs pos="100000">
                    <a:srgbClr val="FFFF00">
                      <a:tint val="23500"/>
                      <a:satMod val="160000"/>
                    </a:srgbClr>
                  </a:gs>
                </a:gsLst>
                <a:lin ang="5400000" scaled="1"/>
                <a:tileRect/>
              </a:gradFill>
              <a:ln w="9529" cap="flat" cmpd="sng" algn="ctr">
                <a:solidFill>
                  <a:schemeClr val="tx1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50" b="1" smtClean="0"/>
                      <a:t>32</a:t>
                    </a:r>
                    <a:r>
                      <a:rPr lang="ru-RU" sz="1050" b="1" smtClean="0"/>
                      <a:t>%</a:t>
                    </a:r>
                    <a:endParaRPr lang="en-US" sz="100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32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ДУ</c:v>
                </c:pt>
              </c:strCache>
            </c:strRef>
          </c:tx>
          <c:spPr>
            <a:gradFill flip="none" rotWithShape="1">
              <a:gsLst>
                <a:gs pos="0">
                  <a:srgbClr val="0070C0">
                    <a:tint val="66000"/>
                    <a:satMod val="160000"/>
                  </a:srgbClr>
                </a:gs>
                <a:gs pos="50000">
                  <a:srgbClr val="0070C0">
                    <a:tint val="44500"/>
                    <a:satMod val="160000"/>
                  </a:srgbClr>
                </a:gs>
                <a:gs pos="100000">
                  <a:srgbClr val="0070C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 w="9529" cap="flat" cmpd="sng" algn="ctr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50" b="1" smtClean="0"/>
                      <a:t>27,8</a:t>
                    </a:r>
                    <a:r>
                      <a:rPr lang="ru-RU" sz="1050" b="1" smtClean="0"/>
                      <a:t>%</a:t>
                    </a:r>
                    <a:endParaRPr lang="en-US" sz="100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27.8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ВНД</c:v>
                </c:pt>
              </c:strCache>
            </c:strRef>
          </c:tx>
          <c:spPr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 w="9529" cap="flat" cmpd="sng" algn="ctr">
              <a:solidFill>
                <a:schemeClr val="tx1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50" b="1" smtClean="0"/>
                      <a:t>9,6</a:t>
                    </a:r>
                    <a:r>
                      <a:rPr lang="ru-RU" sz="1050" b="1" smtClean="0"/>
                      <a:t>%</a:t>
                    </a:r>
                    <a:endParaRPr lang="en-US" sz="1000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9"/>
        <c:overlap val="100"/>
        <c:axId val="37743232"/>
        <c:axId val="37818752"/>
      </c:barChart>
      <c:catAx>
        <c:axId val="377432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7818752"/>
        <c:crosses val="autoZero"/>
        <c:auto val="1"/>
        <c:lblAlgn val="ctr"/>
        <c:lblOffset val="100"/>
        <c:noMultiLvlLbl val="0"/>
      </c:catAx>
      <c:valAx>
        <c:axId val="3781875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7743232"/>
        <c:crosses val="autoZero"/>
        <c:crossBetween val="between"/>
      </c:valAx>
      <c:spPr>
        <a:noFill/>
        <a:ln w="25410">
          <a:noFill/>
        </a:ln>
      </c:spPr>
    </c:plotArea>
    <c:plotVisOnly val="1"/>
    <c:dispBlanksAs val="gap"/>
    <c:showDLblsOverMax val="0"/>
  </c:chart>
  <c:spPr>
    <a:noFill/>
  </c:spPr>
  <c:txPr>
    <a:bodyPr/>
    <a:lstStyle/>
    <a:p>
      <a:pPr>
        <a:defRPr sz="1801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21"/>
    </mc:Choice>
    <mc:Fallback>
      <c:style val="21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507219206226955E-2"/>
          <c:y val="8.4541012963121831E-2"/>
          <c:w val="0.46165340603180843"/>
          <c:h val="0.889139301982319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6699FF"/>
            </a:solidFill>
            <a:ln>
              <a:solidFill>
                <a:schemeClr val="tx1"/>
              </a:solidFill>
            </a:ln>
          </c:spPr>
          <c:invertIfNegative val="0"/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Лист1!$A$2:$A$12</c:f>
              <c:strCache>
                <c:ptCount val="11"/>
                <c:pt idx="0">
                  <c:v>г. Санкт-Петербург</c:v>
                </c:pt>
                <c:pt idx="1">
                  <c:v>Республика Карелия</c:v>
                </c:pt>
                <c:pt idx="2">
                  <c:v>Новгородская область</c:v>
                </c:pt>
                <c:pt idx="3">
                  <c:v>Вологодская область</c:v>
                </c:pt>
                <c:pt idx="4">
                  <c:v>Ленинградская область</c:v>
                </c:pt>
                <c:pt idx="5">
                  <c:v>Архангельская область</c:v>
                </c:pt>
                <c:pt idx="6">
                  <c:v>Псковская область</c:v>
                </c:pt>
                <c:pt idx="7">
                  <c:v>Калининградская область</c:v>
                </c:pt>
                <c:pt idx="8">
                  <c:v>Республика Коми</c:v>
                </c:pt>
                <c:pt idx="9">
                  <c:v>Ненецкий автономный округ</c:v>
                </c:pt>
                <c:pt idx="10">
                  <c:v>Мурманская область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16.7</c:v>
                </c:pt>
                <c:pt idx="1">
                  <c:v>12.1</c:v>
                </c:pt>
                <c:pt idx="2">
                  <c:v>11.9</c:v>
                </c:pt>
                <c:pt idx="3">
                  <c:v>10.5</c:v>
                </c:pt>
                <c:pt idx="4">
                  <c:v>9.5</c:v>
                </c:pt>
                <c:pt idx="5">
                  <c:v>8.9</c:v>
                </c:pt>
                <c:pt idx="6">
                  <c:v>8.9</c:v>
                </c:pt>
                <c:pt idx="7">
                  <c:v>8.6999999999999993</c:v>
                </c:pt>
                <c:pt idx="8">
                  <c:v>8.6</c:v>
                </c:pt>
                <c:pt idx="9">
                  <c:v>6.5</c:v>
                </c:pt>
                <c:pt idx="10">
                  <c:v>4.4000000000000004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34"/>
        <c:axId val="37930880"/>
        <c:axId val="37932416"/>
      </c:barChart>
      <c:catAx>
        <c:axId val="379308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headEnd type="none" w="sm" len="sm"/>
          </a:ln>
        </c:spPr>
        <c:txPr>
          <a:bodyPr/>
          <a:lstStyle/>
          <a:p>
            <a:pPr>
              <a:defRPr sz="1100"/>
            </a:pPr>
            <a:endParaRPr lang="ru-RU"/>
          </a:p>
        </c:txPr>
        <c:crossAx val="37932416"/>
        <c:crosses val="autoZero"/>
        <c:auto val="1"/>
        <c:lblAlgn val="ctr"/>
        <c:lblOffset val="100"/>
        <c:tickLblSkip val="1"/>
        <c:noMultiLvlLbl val="0"/>
      </c:catAx>
      <c:valAx>
        <c:axId val="379324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7930880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 w="11430" cap="flat" cmpd="sng" algn="ctr">
      <a:solidFill>
        <a:schemeClr val="dk1"/>
      </a:solidFill>
      <a:prstDash val="solid"/>
    </a:ln>
    <a:effectLst>
      <a:outerShdw blurRad="50800" dist="25000" dir="5400000" rotWithShape="0">
        <a:schemeClr val="dk1">
          <a:shade val="30000"/>
          <a:satMod val="150000"/>
          <a:alpha val="38000"/>
        </a:scheme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5038747760894673"/>
          <c:y val="0"/>
          <c:w val="0.64961252239105327"/>
          <c:h val="0.8297570803098909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dLbls>
            <c:dLbl>
              <c:idx val="0"/>
              <c:layout>
                <c:manualLayout>
                  <c:x val="-5.0800816031414293E-2"/>
                  <c:y val="-7.9337512694525117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"/>
                  <c:y val="-0.15005845949534299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2623519868216958E-2"/>
                  <c:y val="5.3102768212373794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2.8650160207838067E-2"/>
                  <c:y val="2.296474575416088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4.8144920232848103E-2"/>
                  <c:y val="-1.345258162260412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4.2962230220178983E-2"/>
                  <c:y val="-3.754335538819995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4.5912772976915608E-2"/>
                  <c:y val="-4.812955690512216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-0.10282740209156588"/>
                  <c:y val="-7.278214831197839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3"/>
              <c:layout>
                <c:manualLayout>
                  <c:x val="6.1731141344415014E-2"/>
                  <c:y val="-1.912170038490447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5"/>
              <c:layout>
                <c:manualLayout>
                  <c:x val="-6.5162694820580208E-2"/>
                  <c:y val="-9.640231933829178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Лист1!$A$2:$A$14</c:f>
              <c:strCache>
                <c:ptCount val="13"/>
                <c:pt idx="0">
                  <c:v>Образовательные учреждения</c:v>
                </c:pt>
                <c:pt idx="1">
                  <c:v>Пункты бытовых услуг</c:v>
                </c:pt>
                <c:pt idx="2">
                  <c:v>Жилые помещения</c:v>
                </c:pt>
                <c:pt idx="3">
                  <c:v>Больницы, поликлиники, аптеки</c:v>
                </c:pt>
                <c:pt idx="4">
                  <c:v>Здания ОМСУ</c:v>
                </c:pt>
                <c:pt idx="5">
                  <c:v>Учреждения соцобслуживания и соцподдержки</c:v>
                </c:pt>
                <c:pt idx="6">
                  <c:v>Магазины</c:v>
                </c:pt>
                <c:pt idx="7">
                  <c:v>Учреждения культуры</c:v>
                </c:pt>
                <c:pt idx="8">
                  <c:v>Спортивные сооружения</c:v>
                </c:pt>
                <c:pt idx="9">
                  <c:v>Тротуары</c:v>
                </c:pt>
                <c:pt idx="10">
                  <c:v>Вокзалы</c:v>
                </c:pt>
                <c:pt idx="11">
                  <c:v>Информация и связь (телевидение)</c:v>
                </c:pt>
                <c:pt idx="12">
                  <c:v>Парковка для ТС инвалидов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492</c:v>
                </c:pt>
                <c:pt idx="1">
                  <c:v>380</c:v>
                </c:pt>
                <c:pt idx="2">
                  <c:v>332</c:v>
                </c:pt>
                <c:pt idx="3">
                  <c:v>2234</c:v>
                </c:pt>
                <c:pt idx="4">
                  <c:v>1046</c:v>
                </c:pt>
                <c:pt idx="5">
                  <c:v>1128</c:v>
                </c:pt>
                <c:pt idx="6">
                  <c:v>1208</c:v>
                </c:pt>
                <c:pt idx="7">
                  <c:v>580</c:v>
                </c:pt>
                <c:pt idx="8">
                  <c:v>202</c:v>
                </c:pt>
                <c:pt idx="9">
                  <c:v>496</c:v>
                </c:pt>
                <c:pt idx="10">
                  <c:v>335</c:v>
                </c:pt>
                <c:pt idx="11">
                  <c:v>375</c:v>
                </c:pt>
                <c:pt idx="12">
                  <c:v>267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8">
          <a:noFill/>
        </a:ln>
      </c:spPr>
    </c:plotArea>
    <c:legend>
      <c:legendPos val="b"/>
      <c:layout>
        <c:manualLayout>
          <c:xMode val="edge"/>
          <c:yMode val="edge"/>
          <c:x val="0"/>
          <c:y val="0.63698457593343816"/>
          <c:w val="0.55817161056511899"/>
          <c:h val="0.33184311208747813"/>
        </c:manualLayout>
      </c:layout>
      <c:overlay val="0"/>
      <c:txPr>
        <a:bodyPr/>
        <a:lstStyle/>
        <a:p>
          <a:pPr>
            <a:defRPr sz="900">
              <a:latin typeface="Arial Unicode MS" pitchFamily="34" charset="-128"/>
              <a:ea typeface="Arial Unicode MS" pitchFamily="34" charset="-128"/>
              <a:cs typeface="Arial Unicode MS" pitchFamily="34" charset="-128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621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688445923162008E-4"/>
          <c:y val="0"/>
          <c:w val="0.90942137033506987"/>
          <c:h val="0.977700434306788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Pt>
            <c:idx val="12"/>
            <c:bubble3D val="0"/>
          </c:dPt>
          <c:dPt>
            <c:idx val="13"/>
            <c:bubble3D val="0"/>
          </c:dPt>
          <c:dLbls>
            <c:dLbl>
              <c:idx val="0"/>
              <c:layout>
                <c:manualLayout>
                  <c:x val="-5.0800816031414293E-2"/>
                  <c:y val="-7.9337512694525117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1.3675620034521326E-2"/>
                  <c:y val="5.2594260665408466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1.9208710826982441E-2"/>
                  <c:y val="4.1248553647116664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2623519868216958E-2"/>
                  <c:y val="5.3102768212373794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2.8650160207838067E-2"/>
                  <c:y val="2.296474575416088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4.8144920232848103E-2"/>
                  <c:y val="-1.345258162260412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4.2962230220178983E-2"/>
                  <c:y val="-3.754335538819995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7.0731251623408677E-3"/>
                  <c:y val="-8.5791552881480677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-0.10282740209156588"/>
                  <c:y val="-7.278214831197839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2"/>
              <c:layout>
                <c:manualLayout>
                  <c:x val="1.9429132293440392E-2"/>
                  <c:y val="-1.178849660522825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3"/>
              <c:layout>
                <c:manualLayout>
                  <c:x val="6.1731141344415014E-2"/>
                  <c:y val="-1.912170038490447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5"/>
              <c:layout>
                <c:manualLayout>
                  <c:x val="-6.5162694820580208E-2"/>
                  <c:y val="-9.640231933829178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081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Лист1!$A$2:$A$14</c:f>
              <c:strCache>
                <c:ptCount val="13"/>
                <c:pt idx="0">
                  <c:v>Образовательные учреждения</c:v>
                </c:pt>
                <c:pt idx="1">
                  <c:v>Пункты бытовых услуг</c:v>
                </c:pt>
                <c:pt idx="2">
                  <c:v>Жилые помещения</c:v>
                </c:pt>
                <c:pt idx="3">
                  <c:v>Больницы, поликлиники, аптеки</c:v>
                </c:pt>
                <c:pt idx="4">
                  <c:v>Здания ОМСУ</c:v>
                </c:pt>
                <c:pt idx="5">
                  <c:v>Учреждения соцобслуживания и соцподдержки</c:v>
                </c:pt>
                <c:pt idx="6">
                  <c:v>Магазины</c:v>
                </c:pt>
                <c:pt idx="7">
                  <c:v>Учреждения культуры</c:v>
                </c:pt>
                <c:pt idx="8">
                  <c:v>Спортивные сооружения</c:v>
                </c:pt>
                <c:pt idx="9">
                  <c:v>Тротуары</c:v>
                </c:pt>
                <c:pt idx="10">
                  <c:v>Вокзалы</c:v>
                </c:pt>
                <c:pt idx="11">
                  <c:v>Информация и связи (телевидение)</c:v>
                </c:pt>
                <c:pt idx="12">
                  <c:v>Парковка для ТС инвалидов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4.5999999999999996</c:v>
                </c:pt>
                <c:pt idx="1">
                  <c:v>4.0999999999999996</c:v>
                </c:pt>
                <c:pt idx="2">
                  <c:v>1.5</c:v>
                </c:pt>
                <c:pt idx="3">
                  <c:v>17.100000000000001</c:v>
                </c:pt>
                <c:pt idx="4">
                  <c:v>14.6</c:v>
                </c:pt>
                <c:pt idx="5">
                  <c:v>10.7</c:v>
                </c:pt>
                <c:pt idx="6">
                  <c:v>20</c:v>
                </c:pt>
                <c:pt idx="7">
                  <c:v>7.4</c:v>
                </c:pt>
                <c:pt idx="8">
                  <c:v>7.2</c:v>
                </c:pt>
                <c:pt idx="9">
                  <c:v>2.2999999999999998</c:v>
                </c:pt>
                <c:pt idx="10">
                  <c:v>2.1</c:v>
                </c:pt>
                <c:pt idx="11">
                  <c:v>2.8</c:v>
                </c:pt>
                <c:pt idx="12">
                  <c:v>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98">
          <a:noFill/>
        </a:ln>
      </c:spPr>
    </c:plotArea>
    <c:plotVisOnly val="1"/>
    <c:dispBlanksAs val="zero"/>
    <c:showDLblsOverMax val="0"/>
  </c:chart>
  <c:txPr>
    <a:bodyPr/>
    <a:lstStyle/>
    <a:p>
      <a:pPr>
        <a:defRPr sz="1621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C39FB9-D98D-47A2-917E-842426F887FB}" type="doc">
      <dgm:prSet loTypeId="urn:microsoft.com/office/officeart/2005/8/layout/venn2" loCatId="relationship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EEFCFFDF-AEE2-4A23-AC80-8A0E82A2C19A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dirty="0"/>
        </a:p>
      </dgm:t>
    </dgm:pt>
    <dgm:pt modelId="{A7387682-8F78-4968-A12B-E4FD78C72A58}" type="parTrans" cxnId="{089B1507-D76F-4949-9441-406A4A48AFF4}">
      <dgm:prSet/>
      <dgm:spPr/>
      <dgm:t>
        <a:bodyPr/>
        <a:lstStyle/>
        <a:p>
          <a:endParaRPr lang="ru-RU"/>
        </a:p>
      </dgm:t>
    </dgm:pt>
    <dgm:pt modelId="{CB102A3C-F6F9-4D27-ADF2-934A6487348D}" type="sibTrans" cxnId="{089B1507-D76F-4949-9441-406A4A48AFF4}">
      <dgm:prSet/>
      <dgm:spPr/>
      <dgm:t>
        <a:bodyPr/>
        <a:lstStyle/>
        <a:p>
          <a:endParaRPr lang="ru-RU"/>
        </a:p>
      </dgm:t>
    </dgm:pt>
    <dgm:pt modelId="{D73B32EF-D60D-4ABE-8DB0-B31426DF6196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dirty="0"/>
        </a:p>
      </dgm:t>
    </dgm:pt>
    <dgm:pt modelId="{DC5F3F34-76AC-47F4-A1BC-3E9EC0E77979}" type="parTrans" cxnId="{A67E6D0E-E83F-4456-A044-1FAC26592EA8}">
      <dgm:prSet/>
      <dgm:spPr/>
      <dgm:t>
        <a:bodyPr/>
        <a:lstStyle/>
        <a:p>
          <a:endParaRPr lang="ru-RU"/>
        </a:p>
      </dgm:t>
    </dgm:pt>
    <dgm:pt modelId="{40633637-EEB0-4EF5-A856-FF274787FFF1}" type="sibTrans" cxnId="{A67E6D0E-E83F-4456-A044-1FAC26592EA8}">
      <dgm:prSet/>
      <dgm:spPr/>
      <dgm:t>
        <a:bodyPr/>
        <a:lstStyle/>
        <a:p>
          <a:endParaRPr lang="ru-RU"/>
        </a:p>
      </dgm:t>
    </dgm:pt>
    <dgm:pt modelId="{03BA7372-2B83-4968-B471-4D578F74182D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 w="12700"/>
      </dgm:spPr>
      <dgm:t>
        <a:bodyPr/>
        <a:lstStyle/>
        <a:p>
          <a:endParaRPr lang="ru-RU" dirty="0"/>
        </a:p>
      </dgm:t>
    </dgm:pt>
    <dgm:pt modelId="{6790EE21-E987-4D81-8BD2-84FB691EB879}" type="parTrans" cxnId="{50748F86-F4BD-4BF2-83F4-875A6A7E2A82}">
      <dgm:prSet/>
      <dgm:spPr/>
      <dgm:t>
        <a:bodyPr/>
        <a:lstStyle/>
        <a:p>
          <a:endParaRPr lang="ru-RU"/>
        </a:p>
      </dgm:t>
    </dgm:pt>
    <dgm:pt modelId="{665D568C-9F53-4FED-9095-F285F2274CEB}" type="sibTrans" cxnId="{50748F86-F4BD-4BF2-83F4-875A6A7E2A82}">
      <dgm:prSet/>
      <dgm:spPr/>
      <dgm:t>
        <a:bodyPr/>
        <a:lstStyle/>
        <a:p>
          <a:endParaRPr lang="ru-RU"/>
        </a:p>
      </dgm:t>
    </dgm:pt>
    <dgm:pt modelId="{32494BB8-3CFF-44CF-92CE-1032D21662A4}" type="pres">
      <dgm:prSet presAssocID="{02C39FB9-D98D-47A2-917E-842426F887FB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F67145-8281-4C30-B221-8A30307F0DFA}" type="pres">
      <dgm:prSet presAssocID="{02C39FB9-D98D-47A2-917E-842426F887FB}" presName="comp1" presStyleCnt="0"/>
      <dgm:spPr/>
    </dgm:pt>
    <dgm:pt modelId="{A6CCE4AA-B1BF-4550-A7E3-BB3473EDF73C}" type="pres">
      <dgm:prSet presAssocID="{02C39FB9-D98D-47A2-917E-842426F887FB}" presName="circle1" presStyleLbl="node1" presStyleIdx="0" presStyleCnt="3"/>
      <dgm:spPr/>
      <dgm:t>
        <a:bodyPr/>
        <a:lstStyle/>
        <a:p>
          <a:endParaRPr lang="ru-RU"/>
        </a:p>
      </dgm:t>
    </dgm:pt>
    <dgm:pt modelId="{7DE6CF13-FC33-4671-A3E3-7583B3ED83BB}" type="pres">
      <dgm:prSet presAssocID="{02C39FB9-D98D-47A2-917E-842426F887FB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5632C3-923B-4BF3-B8F0-5310C19D02B2}" type="pres">
      <dgm:prSet presAssocID="{02C39FB9-D98D-47A2-917E-842426F887FB}" presName="comp2" presStyleCnt="0"/>
      <dgm:spPr/>
    </dgm:pt>
    <dgm:pt modelId="{8A11889F-B74E-489F-89EA-EF0E2249C61D}" type="pres">
      <dgm:prSet presAssocID="{02C39FB9-D98D-47A2-917E-842426F887FB}" presName="circle2" presStyleLbl="node1" presStyleIdx="1" presStyleCnt="3"/>
      <dgm:spPr/>
      <dgm:t>
        <a:bodyPr/>
        <a:lstStyle/>
        <a:p>
          <a:endParaRPr lang="ru-RU"/>
        </a:p>
      </dgm:t>
    </dgm:pt>
    <dgm:pt modelId="{78FCA234-DCBD-4972-9B6E-6E7BC4484E17}" type="pres">
      <dgm:prSet presAssocID="{02C39FB9-D98D-47A2-917E-842426F887FB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0A03B4-D9E4-4CFD-8A3B-F01EB5065AAE}" type="pres">
      <dgm:prSet presAssocID="{02C39FB9-D98D-47A2-917E-842426F887FB}" presName="comp3" presStyleCnt="0"/>
      <dgm:spPr/>
    </dgm:pt>
    <dgm:pt modelId="{14F4E908-D5F8-4AA0-8FDB-5889D890723E}" type="pres">
      <dgm:prSet presAssocID="{02C39FB9-D98D-47A2-917E-842426F887FB}" presName="circle3" presStyleLbl="node1" presStyleIdx="2" presStyleCnt="3" custScaleX="119666" custScaleY="119666" custLinFactNeighborX="-1595" custLinFactNeighborY="-11006"/>
      <dgm:spPr/>
      <dgm:t>
        <a:bodyPr/>
        <a:lstStyle/>
        <a:p>
          <a:endParaRPr lang="ru-RU"/>
        </a:p>
      </dgm:t>
    </dgm:pt>
    <dgm:pt modelId="{86B2E83A-D74E-4FD8-A516-C52D59F59B08}" type="pres">
      <dgm:prSet presAssocID="{02C39FB9-D98D-47A2-917E-842426F887FB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F2E817-5D7E-40FD-8ACC-F3E91987A15B}" type="presOf" srcId="{02C39FB9-D98D-47A2-917E-842426F887FB}" destId="{32494BB8-3CFF-44CF-92CE-1032D21662A4}" srcOrd="0" destOrd="0" presId="urn:microsoft.com/office/officeart/2005/8/layout/venn2"/>
    <dgm:cxn modelId="{A2E0950D-26EB-459E-85B3-B87D440E443E}" type="presOf" srcId="{EEFCFFDF-AEE2-4A23-AC80-8A0E82A2C19A}" destId="{A6CCE4AA-B1BF-4550-A7E3-BB3473EDF73C}" srcOrd="0" destOrd="0" presId="urn:microsoft.com/office/officeart/2005/8/layout/venn2"/>
    <dgm:cxn modelId="{A67E6D0E-E83F-4456-A044-1FAC26592EA8}" srcId="{02C39FB9-D98D-47A2-917E-842426F887FB}" destId="{D73B32EF-D60D-4ABE-8DB0-B31426DF6196}" srcOrd="1" destOrd="0" parTransId="{DC5F3F34-76AC-47F4-A1BC-3E9EC0E77979}" sibTransId="{40633637-EEB0-4EF5-A856-FF274787FFF1}"/>
    <dgm:cxn modelId="{8B3A5A21-A59C-4E2B-AD2F-86B4417EB402}" type="presOf" srcId="{03BA7372-2B83-4968-B471-4D578F74182D}" destId="{86B2E83A-D74E-4FD8-A516-C52D59F59B08}" srcOrd="1" destOrd="0" presId="urn:microsoft.com/office/officeart/2005/8/layout/venn2"/>
    <dgm:cxn modelId="{089B1507-D76F-4949-9441-406A4A48AFF4}" srcId="{02C39FB9-D98D-47A2-917E-842426F887FB}" destId="{EEFCFFDF-AEE2-4A23-AC80-8A0E82A2C19A}" srcOrd="0" destOrd="0" parTransId="{A7387682-8F78-4968-A12B-E4FD78C72A58}" sibTransId="{CB102A3C-F6F9-4D27-ADF2-934A6487348D}"/>
    <dgm:cxn modelId="{70EE865E-5C61-430C-9E06-656CA9B7EDEE}" type="presOf" srcId="{03BA7372-2B83-4968-B471-4D578F74182D}" destId="{14F4E908-D5F8-4AA0-8FDB-5889D890723E}" srcOrd="0" destOrd="0" presId="urn:microsoft.com/office/officeart/2005/8/layout/venn2"/>
    <dgm:cxn modelId="{50748F86-F4BD-4BF2-83F4-875A6A7E2A82}" srcId="{02C39FB9-D98D-47A2-917E-842426F887FB}" destId="{03BA7372-2B83-4968-B471-4D578F74182D}" srcOrd="2" destOrd="0" parTransId="{6790EE21-E987-4D81-8BD2-84FB691EB879}" sibTransId="{665D568C-9F53-4FED-9095-F285F2274CEB}"/>
    <dgm:cxn modelId="{874CE483-0D85-46F8-A7B9-234CEE4D34CE}" type="presOf" srcId="{D73B32EF-D60D-4ABE-8DB0-B31426DF6196}" destId="{78FCA234-DCBD-4972-9B6E-6E7BC4484E17}" srcOrd="1" destOrd="0" presId="urn:microsoft.com/office/officeart/2005/8/layout/venn2"/>
    <dgm:cxn modelId="{2F90BBD2-C6A3-4987-9070-11B7C12F21C8}" type="presOf" srcId="{D73B32EF-D60D-4ABE-8DB0-B31426DF6196}" destId="{8A11889F-B74E-489F-89EA-EF0E2249C61D}" srcOrd="0" destOrd="0" presId="urn:microsoft.com/office/officeart/2005/8/layout/venn2"/>
    <dgm:cxn modelId="{A7254BD6-BC9D-4DE4-8E56-F0D250A0025E}" type="presOf" srcId="{EEFCFFDF-AEE2-4A23-AC80-8A0E82A2C19A}" destId="{7DE6CF13-FC33-4671-A3E3-7583B3ED83BB}" srcOrd="1" destOrd="0" presId="urn:microsoft.com/office/officeart/2005/8/layout/venn2"/>
    <dgm:cxn modelId="{35754FEF-5052-4E93-8A63-AEEACE76A295}" type="presParOf" srcId="{32494BB8-3CFF-44CF-92CE-1032D21662A4}" destId="{3EF67145-8281-4C30-B221-8A30307F0DFA}" srcOrd="0" destOrd="0" presId="urn:microsoft.com/office/officeart/2005/8/layout/venn2"/>
    <dgm:cxn modelId="{151B7C0F-D2BE-43B8-83D5-38D9480D34E2}" type="presParOf" srcId="{3EF67145-8281-4C30-B221-8A30307F0DFA}" destId="{A6CCE4AA-B1BF-4550-A7E3-BB3473EDF73C}" srcOrd="0" destOrd="0" presId="urn:microsoft.com/office/officeart/2005/8/layout/venn2"/>
    <dgm:cxn modelId="{967018AF-3E8C-47E4-940D-1E67CBF9A27C}" type="presParOf" srcId="{3EF67145-8281-4C30-B221-8A30307F0DFA}" destId="{7DE6CF13-FC33-4671-A3E3-7583B3ED83BB}" srcOrd="1" destOrd="0" presId="urn:microsoft.com/office/officeart/2005/8/layout/venn2"/>
    <dgm:cxn modelId="{ED766E53-E134-4E3D-B83B-F095CA3FE96A}" type="presParOf" srcId="{32494BB8-3CFF-44CF-92CE-1032D21662A4}" destId="{205632C3-923B-4BF3-B8F0-5310C19D02B2}" srcOrd="1" destOrd="0" presId="urn:microsoft.com/office/officeart/2005/8/layout/venn2"/>
    <dgm:cxn modelId="{341370DD-6CBD-4329-8756-68C933C6985A}" type="presParOf" srcId="{205632C3-923B-4BF3-B8F0-5310C19D02B2}" destId="{8A11889F-B74E-489F-89EA-EF0E2249C61D}" srcOrd="0" destOrd="0" presId="urn:microsoft.com/office/officeart/2005/8/layout/venn2"/>
    <dgm:cxn modelId="{DCD6D60A-E3CC-4911-ACF9-3F5F798FC7F8}" type="presParOf" srcId="{205632C3-923B-4BF3-B8F0-5310C19D02B2}" destId="{78FCA234-DCBD-4972-9B6E-6E7BC4484E17}" srcOrd="1" destOrd="0" presId="urn:microsoft.com/office/officeart/2005/8/layout/venn2"/>
    <dgm:cxn modelId="{B1081B5B-37FF-4FFE-AD95-D7CE12CFDDC1}" type="presParOf" srcId="{32494BB8-3CFF-44CF-92CE-1032D21662A4}" destId="{CA0A03B4-D9E4-4CFD-8A3B-F01EB5065AAE}" srcOrd="2" destOrd="0" presId="urn:microsoft.com/office/officeart/2005/8/layout/venn2"/>
    <dgm:cxn modelId="{F393793E-6ECD-436C-A4D1-7F019DE01A84}" type="presParOf" srcId="{CA0A03B4-D9E4-4CFD-8A3B-F01EB5065AAE}" destId="{14F4E908-D5F8-4AA0-8FDB-5889D890723E}" srcOrd="0" destOrd="0" presId="urn:microsoft.com/office/officeart/2005/8/layout/venn2"/>
    <dgm:cxn modelId="{692A4326-CD78-4A89-9410-014863C84C19}" type="presParOf" srcId="{CA0A03B4-D9E4-4CFD-8A3B-F01EB5065AAE}" destId="{86B2E83A-D74E-4FD8-A516-C52D59F59B08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CCE4AA-B1BF-4550-A7E3-BB3473EDF73C}">
      <dsp:nvSpPr>
        <dsp:cNvPr id="0" name=""/>
        <dsp:cNvSpPr/>
      </dsp:nvSpPr>
      <dsp:spPr>
        <a:xfrm>
          <a:off x="466996" y="-47285"/>
          <a:ext cx="1923526" cy="1923526"/>
        </a:xfrm>
        <a:prstGeom prst="ellipse">
          <a:avLst/>
        </a:prstGeom>
        <a:gradFill rotWithShape="1">
          <a:gsLst>
            <a:gs pos="0">
              <a:schemeClr val="dk1">
                <a:tint val="15000"/>
                <a:satMod val="250000"/>
              </a:schemeClr>
            </a:gs>
            <a:gs pos="49000">
              <a:schemeClr val="dk1">
                <a:tint val="50000"/>
                <a:satMod val="200000"/>
              </a:schemeClr>
            </a:gs>
            <a:gs pos="49100">
              <a:schemeClr val="dk1">
                <a:tint val="64000"/>
                <a:satMod val="160000"/>
              </a:schemeClr>
            </a:gs>
            <a:gs pos="92000">
              <a:schemeClr val="dk1">
                <a:tint val="50000"/>
                <a:satMod val="200000"/>
              </a:schemeClr>
            </a:gs>
            <a:gs pos="100000">
              <a:schemeClr val="dk1">
                <a:tint val="43000"/>
                <a:satMod val="190000"/>
              </a:schemeClr>
            </a:gs>
          </a:gsLst>
          <a:lin ang="5400000" scaled="1"/>
        </a:gradFill>
        <a:ln w="11430" cap="flat" cmpd="sng" algn="ctr">
          <a:solidFill>
            <a:schemeClr val="dk1"/>
          </a:solidFill>
          <a:prstDash val="solid"/>
        </a:ln>
        <a:effectLst>
          <a:outerShdw blurRad="50800" dist="25000" dir="5400000" rotWithShape="0">
            <a:schemeClr val="dk1"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1092623" y="48891"/>
        <a:ext cx="672272" cy="288528"/>
      </dsp:txXfrm>
    </dsp:sp>
    <dsp:sp modelId="{8A11889F-B74E-489F-89EA-EF0E2249C61D}">
      <dsp:nvSpPr>
        <dsp:cNvPr id="0" name=""/>
        <dsp:cNvSpPr/>
      </dsp:nvSpPr>
      <dsp:spPr>
        <a:xfrm>
          <a:off x="707437" y="433596"/>
          <a:ext cx="1442644" cy="1442644"/>
        </a:xfrm>
        <a:prstGeom prst="ellipse">
          <a:avLst/>
        </a:prstGeom>
        <a:gradFill rotWithShape="1">
          <a:gsLst>
            <a:gs pos="0">
              <a:schemeClr val="accent5">
                <a:tint val="15000"/>
                <a:satMod val="250000"/>
              </a:schemeClr>
            </a:gs>
            <a:gs pos="49000">
              <a:schemeClr val="accent5">
                <a:tint val="50000"/>
                <a:satMod val="200000"/>
              </a:schemeClr>
            </a:gs>
            <a:gs pos="49100">
              <a:schemeClr val="accent5">
                <a:tint val="64000"/>
                <a:satMod val="160000"/>
              </a:schemeClr>
            </a:gs>
            <a:gs pos="92000">
              <a:schemeClr val="accent5">
                <a:tint val="50000"/>
                <a:satMod val="200000"/>
              </a:schemeClr>
            </a:gs>
            <a:gs pos="100000">
              <a:schemeClr val="accent5">
                <a:tint val="43000"/>
                <a:satMod val="190000"/>
              </a:schemeClr>
            </a:gs>
          </a:gsLst>
          <a:lin ang="5400000" scaled="1"/>
        </a:gradFill>
        <a:ln w="11430" cap="flat" cmpd="sng" algn="ctr">
          <a:solidFill>
            <a:schemeClr val="accent5"/>
          </a:solidFill>
          <a:prstDash val="solid"/>
        </a:ln>
        <a:effectLst>
          <a:outerShdw blurRad="50800" dist="25000" dir="5400000" rotWithShape="0">
            <a:schemeClr val="accent5"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1092623" y="523761"/>
        <a:ext cx="672272" cy="270495"/>
      </dsp:txXfrm>
    </dsp:sp>
    <dsp:sp modelId="{14F4E908-D5F8-4AA0-8FDB-5889D890723E}">
      <dsp:nvSpPr>
        <dsp:cNvPr id="0" name=""/>
        <dsp:cNvSpPr/>
      </dsp:nvSpPr>
      <dsp:spPr>
        <a:xfrm>
          <a:off x="837968" y="714056"/>
          <a:ext cx="1150903" cy="1150903"/>
        </a:xfrm>
        <a:prstGeom prst="ellipse">
          <a:avLst/>
        </a:prstGeom>
        <a:gradFill rotWithShape="1">
          <a:gsLst>
            <a:gs pos="0">
              <a:schemeClr val="accent6">
                <a:tint val="15000"/>
                <a:satMod val="250000"/>
              </a:schemeClr>
            </a:gs>
            <a:gs pos="49000">
              <a:schemeClr val="accent6">
                <a:tint val="50000"/>
                <a:satMod val="200000"/>
              </a:schemeClr>
            </a:gs>
            <a:gs pos="49100">
              <a:schemeClr val="accent6">
                <a:tint val="64000"/>
                <a:satMod val="160000"/>
              </a:schemeClr>
            </a:gs>
            <a:gs pos="92000">
              <a:schemeClr val="accent6">
                <a:tint val="50000"/>
                <a:satMod val="200000"/>
              </a:schemeClr>
            </a:gs>
            <a:gs pos="100000">
              <a:schemeClr val="accent6">
                <a:tint val="43000"/>
                <a:satMod val="190000"/>
              </a:schemeClr>
            </a:gs>
          </a:gsLst>
          <a:lin ang="5400000" scaled="1"/>
        </a:gradFill>
        <a:ln w="12700" cap="flat" cmpd="sng" algn="ctr">
          <a:solidFill>
            <a:schemeClr val="accent6"/>
          </a:solidFill>
          <a:prstDash val="solid"/>
        </a:ln>
        <a:effectLst>
          <a:outerShdw blurRad="50800" dist="25000" dir="5400000" rotWithShape="0">
            <a:schemeClr val="accent6">
              <a:shade val="30000"/>
              <a:satMod val="150000"/>
              <a:alpha val="38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1006514" y="1001781"/>
        <a:ext cx="813811" cy="575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0.47059</cdr:x>
      <cdr:y>0.39474</cdr:y>
    </cdr:from>
    <cdr:to>
      <cdr:x>0.55882</cdr:x>
      <cdr:y>0.66711</cdr:y>
    </cdr:to>
    <cdr:sp macro="" textlink="">
      <cdr:nvSpPr>
        <cdr:cNvPr id="2" name="Левая фигурная скобка 1"/>
        <cdr:cNvSpPr/>
      </cdr:nvSpPr>
      <cdr:spPr>
        <a:xfrm xmlns:a="http://schemas.openxmlformats.org/drawingml/2006/main" rot="10800000">
          <a:off x="1143007" y="1071569"/>
          <a:ext cx="214314" cy="739387"/>
        </a:xfrm>
        <a:prstGeom xmlns:a="http://schemas.openxmlformats.org/drawingml/2006/main" prst="leftBrace">
          <a:avLst>
            <a:gd name="adj1" fmla="val 8333"/>
            <a:gd name="adj2" fmla="val 50569"/>
          </a:avLst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0.47059</cdr:x>
      <cdr:y>0.07895</cdr:y>
    </cdr:from>
    <cdr:to>
      <cdr:x>0.55882</cdr:x>
      <cdr:y>0.15789</cdr:y>
    </cdr:to>
    <cdr:sp macro="" textlink="">
      <cdr:nvSpPr>
        <cdr:cNvPr id="3" name="Левая фигурная скобка 2"/>
        <cdr:cNvSpPr/>
      </cdr:nvSpPr>
      <cdr:spPr>
        <a:xfrm xmlns:a="http://schemas.openxmlformats.org/drawingml/2006/main" rot="10800000">
          <a:off x="1143008" y="214313"/>
          <a:ext cx="214314" cy="214314"/>
        </a:xfrm>
        <a:prstGeom xmlns:a="http://schemas.openxmlformats.org/drawingml/2006/main" prst="leftBrace">
          <a:avLst>
            <a:gd name="adj1" fmla="val 8333"/>
            <a:gd name="adj2" fmla="val 50569"/>
          </a:avLst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0.06644</cdr:x>
      <cdr:y>0.00781</cdr:y>
    </cdr:from>
    <cdr:to>
      <cdr:x>0.21159</cdr:x>
      <cdr:y>0.08985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9633" y="23030"/>
          <a:ext cx="720080" cy="2419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%</a:t>
          </a:r>
          <a:endParaRPr lang="ru-RU" sz="12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0.53537</cdr:x>
      <cdr:y>0.05294</cdr:y>
    </cdr:from>
    <cdr:to>
      <cdr:x>0.87995</cdr:x>
      <cdr:y>0.10359</cdr:y>
    </cdr:to>
    <cdr:sp macro="" textlink="">
      <cdr:nvSpPr>
        <cdr:cNvPr id="2" name="Text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096344" y="313978"/>
          <a:ext cx="1992899" cy="30038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1pPr>
          <a:lvl2pPr marL="455613" indent="1588"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2pPr>
          <a:lvl3pPr marL="912813" indent="1588"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3pPr>
          <a:lvl4pPr marL="1370013" indent="1588"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4pPr>
          <a:lvl5pPr marL="1827213" indent="1588"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1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2015 год</a:t>
          </a:r>
          <a:endParaRPr lang="ru-RU" sz="1400" b="1" dirty="0"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0.38282</cdr:x>
      <cdr:y>0.16637</cdr:y>
    </cdr:from>
    <cdr:to>
      <cdr:x>0.65825</cdr:x>
      <cdr:y>0.21598</cdr:y>
    </cdr:to>
    <cdr:sp macro="" textlink="">
      <cdr:nvSpPr>
        <cdr:cNvPr id="2" name="Text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12167" y="1080120"/>
          <a:ext cx="1087938" cy="3220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1pPr>
          <a:lvl2pPr marL="455613" indent="1588"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2pPr>
          <a:lvl3pPr marL="912813" indent="1588"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3pPr>
          <a:lvl4pPr marL="1370013" indent="1588"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4pPr>
          <a:lvl5pPr marL="1827213" indent="1588" algn="l" defTabSz="912813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14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2014 </a:t>
          </a:r>
          <a:r>
            <a:rPr lang="ru-RU" sz="1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год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341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744" y="0"/>
            <a:ext cx="2945341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29001A1-E8FA-42B6-99A4-F78A0312D196}" type="datetimeFigureOut">
              <a:rPr lang="ru-RU"/>
              <a:pPr>
                <a:defRPr/>
              </a:pPr>
              <a:t>01.09.2015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5341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744" y="9428164"/>
            <a:ext cx="2945341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0EB2577-CC60-442D-8184-0C4F063517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268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93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40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152" y="0"/>
            <a:ext cx="294693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40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9C8225-9201-4A57-BE74-C829BC1F6E27}" type="datetimeFigureOut">
              <a:rPr lang="ru-RU"/>
              <a:pPr>
                <a:defRPr/>
              </a:pPr>
              <a:t>01.09.2015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6464"/>
            <a:ext cx="5438776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93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40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152" y="9428164"/>
            <a:ext cx="294693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40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A8D0C3-17B7-4FF4-B8BC-C2211B9F41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67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mtClean="0">
                <a:latin typeface="Calibri" pitchFamily="34" charset="0"/>
              </a:rPr>
              <a:t>Департамент экономического развития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mtClean="0">
                <a:latin typeface="Calibri" pitchFamily="34" charset="0"/>
              </a:rPr>
              <a:t>Основные параметры прогноза социально-экономического развития области на 2008-2010 г.г., о разработке Программы на среднесрочный период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mtClean="0">
                <a:latin typeface="Calibri" pitchFamily="34" charset="0"/>
              </a:rPr>
              <a:t>С.Семенов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46F3A06-9135-4A05-B6A8-E8ED18E59FA0}" type="slidenum">
              <a:rPr lang="ru-RU" altLang="ru-RU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 altLang="ru-RU" smtClean="0">
              <a:latin typeface="Calibri" pitchFamily="34" charset="0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0938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7" y="4713431"/>
            <a:ext cx="4984962" cy="446871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z="1000" i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A8D0C3-17B7-4FF4-B8BC-C2211B9F415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789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A8D0C3-17B7-4FF4-B8BC-C2211B9F415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789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00EA5-795F-4731-B220-FFA9E9FDF9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7912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DB676-DB57-4EC5-8ADD-2690E20045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11332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B0F9D-5D24-45B0-94FC-0CA3D0203E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24264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B2F81-33E2-4EC4-8B42-9FD36FBAE81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01.09.2015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4A995-2A03-417B-A105-BBB2AAA04E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011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979A-69B1-4D63-82CD-F91074D8289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01.09.2015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0E0F5-FA9D-440B-96CA-C9926F717B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719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DB513-4687-4CF2-AF88-B905765ED13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01.09.2015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4A622-3E60-4888-B1CB-068C5E8AB5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689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DE0E0-566F-40E5-925D-00F3E0E16D0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01.09.2015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BE02B-C9E3-421F-A452-BBE8C313A9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73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66BC7-0F2B-4575-8962-13EA40E77C7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01.09.2015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BB97B-6A14-46C0-A634-B2E1BF9D11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716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62A89-F9D8-4A19-920D-F9D7735C47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01.09.2015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2E93B-5DE8-4558-97C7-2D518A8AF7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323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A467B-C37A-4B15-AC2F-2E6E8FE7C30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01.09.2015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4CB60-A188-4A4E-A8FC-AF0C6655A1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7524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1F4CB-9A60-478F-B69A-4E32123F883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01.09.2015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F2F44-027D-45D5-9A28-B0EC9BFC51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80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F7B28-F14A-4CCE-A15E-4194920280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60545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CE6CE-A150-421E-983F-247B55A6709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01.09.2015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F5537-B395-49D9-94D6-901E54CA0D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679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88D6-024F-40C5-AB7C-DEAF8B8A740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01.09.2015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E9A5E-083A-47E5-9A62-438DAD1ADB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202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EEEB6-6CE1-46BB-ACC0-C55BBF4D1E6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01.09.2015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9550D-5B5B-4412-AB00-3266B1C766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5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60BDF-83FF-4D2E-A22F-E2E6859F6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1558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3313D-5D9D-41E5-A120-6F29427DC5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3460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37818-F245-47A4-9583-86129EDAA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62089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A3B3E-AA3C-44D2-9609-6AD6DD3BE4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62595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6FB20-D0E8-4DA2-805C-97C309A6B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36620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6B374-8DD3-40F7-9BE9-89C55DB1AF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34355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FC6D6-9E54-4914-8406-8D8EE3BEF7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94038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877FD76-5826-4A3D-963F-0B1F023D30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914400">
              <a:defRPr/>
            </a:pPr>
            <a:fld id="{D0578B60-7A27-4594-BAB9-5F9C9A0C292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01.09.2015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91440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defTabSz="914400">
              <a:defRPr/>
            </a:pPr>
            <a:fld id="{2090CC64-F37F-4B27-AB7D-2168DAC696E5}" type="slidenum">
              <a:rPr lang="ru-RU"/>
              <a:pPr defTabSz="914400"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56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4.jpg"/><Relationship Id="rId5" Type="http://schemas.openxmlformats.org/officeDocument/2006/relationships/diagramLayout" Target="../diagrams/layout1.xml"/><Relationship Id="rId10" Type="http://schemas.openxmlformats.org/officeDocument/2006/relationships/chart" Target="../charts/chart2.xml"/><Relationship Id="rId4" Type="http://schemas.openxmlformats.org/officeDocument/2006/relationships/diagramData" Target="../diagrams/data1.xml"/><Relationship Id="rId9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4863"/>
            <a:ext cx="91440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Подзаголовок 2"/>
          <p:cNvSpPr>
            <a:spLocks/>
          </p:cNvSpPr>
          <p:nvPr/>
        </p:nvSpPr>
        <p:spPr bwMode="auto">
          <a:xfrm>
            <a:off x="6516216" y="1214438"/>
            <a:ext cx="2232497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>
              <a:spcBef>
                <a:spcPct val="20000"/>
              </a:spcBef>
            </a:pPr>
            <a:r>
              <a:rPr lang="ru-RU" altLang="ru-RU" sz="1400" dirty="0" smtClean="0">
                <a:solidFill>
                  <a:prstClr val="black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02 сентября 2015 года</a:t>
            </a:r>
          </a:p>
          <a:p>
            <a:pPr defTabSz="914400">
              <a:spcBef>
                <a:spcPct val="20000"/>
              </a:spcBef>
            </a:pPr>
            <a:r>
              <a:rPr lang="ru-RU" altLang="ru-RU" sz="1400" dirty="0" smtClean="0">
                <a:solidFill>
                  <a:prstClr val="black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г. Мурманск</a:t>
            </a:r>
            <a:endParaRPr lang="en-GB" altLang="ru-RU" sz="1400" dirty="0" smtClean="0">
              <a:solidFill>
                <a:prstClr val="black"/>
              </a:solidFill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468313" y="2564904"/>
            <a:ext cx="82804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0" hangingPunct="0">
              <a:spcBef>
                <a:spcPts val="0"/>
              </a:spcBef>
              <a:spcAft>
                <a:spcPts val="0"/>
              </a:spcAft>
            </a:pPr>
            <a:r>
              <a:rPr lang="ru-RU" altLang="ru-RU" sz="2200" dirty="0" smtClean="0">
                <a:solidFill>
                  <a:prstClr val="black"/>
                </a:solidFill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О ПРОЕКТЕ ПЛАНА МЕРОПРИЯТИЙ («ДОРОЖНОЙ КАРТЕ») ПО ПОВЫШЕНИЮ ЗНАЧЕНИЙ ПОКАЗАТЕЛЕЙ ДОСТУПНОСТИ ДЛЯ ИНВАЛИДОВ ОБЪЕКТОВ И УСЛУГ</a:t>
            </a:r>
          </a:p>
          <a:p>
            <a:pPr algn="ctr" defTabSz="914400" eaLnBrk="0" hangingPunct="0">
              <a:spcBef>
                <a:spcPts val="0"/>
              </a:spcBef>
              <a:spcAft>
                <a:spcPts val="0"/>
              </a:spcAft>
            </a:pPr>
            <a:r>
              <a:rPr lang="ru-RU" altLang="ru-RU" sz="2200" dirty="0" smtClean="0">
                <a:solidFill>
                  <a:prstClr val="black"/>
                </a:solidFill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 В МУРМАНСКОЙ ОБЛАСТИ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746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07950" y="5516563"/>
            <a:ext cx="4176713" cy="11620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 defTabSz="914400" eaLnBrk="0" hangingPunct="0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Century Gothic" pitchFamily="34" charset="0"/>
              </a:rPr>
              <a:t>Министр </a:t>
            </a:r>
            <a:r>
              <a:rPr lang="ru-RU" sz="1600" dirty="0" smtClean="0">
                <a:solidFill>
                  <a:prstClr val="black"/>
                </a:solidFill>
                <a:latin typeface="Century Gothic" pitchFamily="34" charset="0"/>
              </a:rPr>
              <a:t>социального </a:t>
            </a:r>
            <a:r>
              <a:rPr lang="ru-RU" sz="1600" dirty="0">
                <a:solidFill>
                  <a:prstClr val="black"/>
                </a:solidFill>
                <a:latin typeface="Century Gothic" pitchFamily="34" charset="0"/>
              </a:rPr>
              <a:t>развития </a:t>
            </a:r>
          </a:p>
          <a:p>
            <a:pPr marL="342900" indent="-342900" defTabSz="914400" eaLnBrk="0" fontAlgn="auto" hangingPunct="0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SzPct val="125000"/>
              <a:defRPr/>
            </a:pPr>
            <a:r>
              <a:rPr lang="ru-RU" sz="1600" dirty="0">
                <a:solidFill>
                  <a:prstClr val="black"/>
                </a:solidFill>
                <a:latin typeface="Century Gothic" pitchFamily="34" charset="0"/>
              </a:rPr>
              <a:t>Мурманской области </a:t>
            </a:r>
            <a:endParaRPr lang="ru-RU" dirty="0">
              <a:solidFill>
                <a:prstClr val="black"/>
              </a:solidFill>
              <a:latin typeface="Century Gothic" pitchFamily="34" charset="0"/>
            </a:endParaRPr>
          </a:p>
          <a:p>
            <a:pPr marL="342900" indent="-342900" defTabSz="914400" eaLnBrk="0" fontAlgn="auto" hangingPunct="0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SzPct val="125000"/>
              <a:defRPr/>
            </a:pPr>
            <a:r>
              <a:rPr lang="ru-RU" sz="1600" dirty="0">
                <a:solidFill>
                  <a:prstClr val="black"/>
                </a:solidFill>
                <a:latin typeface="Century Gothic" pitchFamily="34" charset="0"/>
              </a:rPr>
              <a:t>С.Б. Мякишев</a:t>
            </a:r>
            <a:endParaRPr lang="ru-RU" sz="1600" dirty="0">
              <a:solidFill>
                <a:prstClr val="black"/>
              </a:solidFill>
            </a:endParaRPr>
          </a:p>
        </p:txBody>
      </p:sp>
      <p:pic>
        <p:nvPicPr>
          <p:cNvPr id="205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4929188"/>
            <a:ext cx="3159125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Прямоугольник 5"/>
          <p:cNvSpPr>
            <a:spLocks noChangeArrowheads="1"/>
          </p:cNvSpPr>
          <p:nvPr/>
        </p:nvSpPr>
        <p:spPr bwMode="auto">
          <a:xfrm>
            <a:off x="23813" y="-26988"/>
            <a:ext cx="86756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400"/>
            <a:r>
              <a:rPr lang="ru-RU" altLang="ru-RU" sz="2400" dirty="0" smtClean="0">
                <a:solidFill>
                  <a:prstClr val="black"/>
                </a:solidFill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ЗАСЕДАНИЕ СОВЕТА ПРИ ГУБЕРНАТОРЕ </a:t>
            </a:r>
          </a:p>
          <a:p>
            <a:pPr defTabSz="914400"/>
            <a:r>
              <a:rPr lang="ru-RU" altLang="ru-RU" sz="2400" dirty="0" smtClean="0">
                <a:solidFill>
                  <a:prstClr val="black"/>
                </a:solidFill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МУРМАНСКОЙ ОБЛАСТИ ПО ДЕЛАМ ИНВАЛИДОВ</a:t>
            </a:r>
          </a:p>
        </p:txBody>
      </p:sp>
    </p:spTree>
    <p:extLst>
      <p:ext uri="{BB962C8B-B14F-4D97-AF65-F5344CB8AC3E}">
        <p14:creationId xmlns:p14="http://schemas.microsoft.com/office/powerpoint/2010/main" val="151223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263" y="0"/>
            <a:ext cx="1074737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ru-RU" altLang="ru-RU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 idx="4294967295"/>
          </p:nvPr>
        </p:nvSpPr>
        <p:spPr>
          <a:xfrm rot="5400000">
            <a:off x="3610235" y="-2449996"/>
            <a:ext cx="1709688" cy="8283103"/>
          </a:xfrm>
          <a:prstGeom prst="homePlate">
            <a:avLst/>
          </a:prstGeom>
          <a:solidFill>
            <a:srgbClr val="CCFF66"/>
          </a:solidFill>
          <a:ln>
            <a:solidFill>
              <a:schemeClr val="bg2"/>
            </a:solidFill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>
            <a:noAutofit/>
          </a:bodyPr>
          <a:lstStyle/>
          <a:p>
            <a:pPr>
              <a:defRPr/>
            </a:pPr>
            <a:r>
              <a:rPr lang="ru-RU" sz="1800" dirty="0" smtClean="0">
                <a:solidFill>
                  <a:schemeClr val="tx1"/>
                </a:solidFill>
                <a:cs typeface="Arial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cs typeface="Arial" charset="0"/>
              </a:rPr>
            </a:br>
            <a:r>
              <a:rPr lang="ru-RU" sz="1800" dirty="0" smtClean="0">
                <a:solidFill>
                  <a:schemeClr val="tx1"/>
                </a:solidFill>
                <a:cs typeface="Arial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cs typeface="Arial" charset="0"/>
              </a:rPr>
            </a:br>
            <a:r>
              <a:rPr lang="ru-RU" sz="1800" b="1" dirty="0" smtClean="0">
                <a:solidFill>
                  <a:schemeClr val="tx1"/>
                </a:solidFill>
                <a:cs typeface="Arial" charset="0"/>
              </a:rPr>
              <a:t>С 01.01.2016 вступают в силу некоторые статьи 419-ФЗ</a:t>
            </a:r>
            <a:r>
              <a:rPr lang="ru-RU" sz="1800" dirty="0">
                <a:solidFill>
                  <a:schemeClr val="tx1"/>
                </a:solidFill>
                <a:cs typeface="Arial" charset="0"/>
              </a:rPr>
              <a:t/>
            </a:r>
            <a:br>
              <a:rPr lang="ru-RU" sz="1800" dirty="0">
                <a:solidFill>
                  <a:schemeClr val="tx1"/>
                </a:solidFill>
                <a:cs typeface="Arial" charset="0"/>
              </a:rPr>
            </a:br>
            <a:r>
              <a:rPr lang="ru-RU" sz="1800" dirty="0" smtClean="0">
                <a:solidFill>
                  <a:schemeClr val="tx1"/>
                </a:solidFill>
                <a:cs typeface="Arial" charset="0"/>
              </a:rPr>
              <a:t>«О ВНЕСЕНИИ ИЗМЕНЕНИЙ В ОТДЕЛЬНЫЕ ЗАКОНОДАТЕЛЬНЫЕ АКТЫ РОССИЙСКОЙ ФЕДЕРАЦИИ ПО ВОПРОСАМ СОЦИАЛЬНОЙ ЗАЩИТЫ ИНВАЛИДОВ В СВЯЗИ С РАТИФИКАЦИЕЙ КОНВЕНЦИИ </a:t>
            </a:r>
            <a:br>
              <a:rPr lang="ru-RU" sz="1800" dirty="0" smtClean="0">
                <a:solidFill>
                  <a:schemeClr val="tx1"/>
                </a:solidFill>
                <a:cs typeface="Arial" charset="0"/>
              </a:rPr>
            </a:br>
            <a:r>
              <a:rPr lang="ru-RU" sz="1800" dirty="0" smtClean="0">
                <a:solidFill>
                  <a:schemeClr val="tx1"/>
                </a:solidFill>
                <a:cs typeface="Arial" charset="0"/>
              </a:rPr>
              <a:t>О ПРАВАХ ИНВАЛИДОВ»</a:t>
            </a:r>
            <a:br>
              <a:rPr lang="ru-RU" sz="1800" dirty="0" smtClean="0">
                <a:solidFill>
                  <a:schemeClr val="tx1"/>
                </a:solidFill>
                <a:cs typeface="Arial" charset="0"/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9869" y="5296584"/>
            <a:ext cx="8246931" cy="9417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defRPr/>
            </a:pPr>
            <a:r>
              <a:rPr lang="ru-RU" sz="1600" b="1" dirty="0" smtClean="0"/>
              <a:t>УТВЕРЖДЕНИЕ </a:t>
            </a:r>
            <a:r>
              <a:rPr lang="ru-RU" sz="1600" b="1" dirty="0"/>
              <a:t> </a:t>
            </a:r>
            <a:r>
              <a:rPr lang="ru-RU" sz="1600" b="1" dirty="0" smtClean="0"/>
              <a:t>В СУБЪЕКТАХ РФ ПЛАНОВ МЕРОПРИЯТИЙ </a:t>
            </a:r>
          </a:p>
          <a:p>
            <a:pPr algn="ctr">
              <a:lnSpc>
                <a:spcPct val="115000"/>
              </a:lnSpc>
              <a:defRPr/>
            </a:pPr>
            <a:r>
              <a:rPr lang="ru-RU" sz="1600" b="1" dirty="0" smtClean="0"/>
              <a:t>(«ДОРОЖНОЙ КАРТЫ») ПО ПОВЫШЕНИЮ ЗНАЧЕНИЙ ПОКАЗАТЕЛЕЙ ДОСТУПНОСТИ ДЛЯ ИНВАЛИДОВ ОБЪЕКТОВ И УСЛУГ</a:t>
            </a:r>
            <a:endParaRPr lang="ru-RU" sz="1600" b="1" dirty="0">
              <a:ea typeface="Calibri" pitchFamily="34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6984" y="2665601"/>
            <a:ext cx="3954976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ru-RU" dirty="0" smtClean="0"/>
              <a:t>перечень </a:t>
            </a:r>
            <a:r>
              <a:rPr lang="ru-RU" dirty="0"/>
              <a:t>поручений Председателя Правительства </a:t>
            </a:r>
            <a:r>
              <a:rPr lang="ru-RU" dirty="0" smtClean="0"/>
              <a:t>РФ Д.А</a:t>
            </a:r>
            <a:r>
              <a:rPr lang="ru-RU" dirty="0"/>
              <a:t>. Медведева от 12.12.2014 </a:t>
            </a:r>
            <a:r>
              <a:rPr lang="ru-RU" dirty="0" smtClean="0"/>
              <a:t>№ ДМ-П12-9175 (пункт 11)</a:t>
            </a:r>
            <a:endParaRPr lang="ru-RU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34222" y="2665601"/>
            <a:ext cx="4170305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ru-RU" dirty="0" smtClean="0"/>
              <a:t>перечень </a:t>
            </a:r>
            <a:r>
              <a:rPr lang="ru-RU" dirty="0"/>
              <a:t>поручений заместителя Председателя Правительства </a:t>
            </a:r>
            <a:r>
              <a:rPr lang="ru-RU" dirty="0" smtClean="0"/>
              <a:t>РФ  О.Ю</a:t>
            </a:r>
            <a:r>
              <a:rPr lang="ru-RU" dirty="0"/>
              <a:t>. Голодец от 04.02.2015 </a:t>
            </a:r>
            <a:r>
              <a:rPr lang="ru-RU" dirty="0" smtClean="0"/>
              <a:t>                № </a:t>
            </a:r>
            <a:r>
              <a:rPr lang="ru-RU" dirty="0"/>
              <a:t>ОГ-П12-571</a:t>
            </a:r>
            <a:endParaRPr lang="ru-RU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07485" y="4267110"/>
            <a:ext cx="3384376" cy="6120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 01.10.2015</a:t>
            </a:r>
            <a:endParaRPr lang="ru-RU" b="1" dirty="0"/>
          </a:p>
        </p:txBody>
      </p:sp>
      <p:sp>
        <p:nvSpPr>
          <p:cNvPr id="2" name="Тройная стрелка влево/вправо/вверх 1"/>
          <p:cNvSpPr/>
          <p:nvPr/>
        </p:nvSpPr>
        <p:spPr>
          <a:xfrm rot="5400000">
            <a:off x="1626396" y="4187944"/>
            <a:ext cx="1216152" cy="85039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ройная стрелка влево/вправо/вверх 11"/>
          <p:cNvSpPr/>
          <p:nvPr/>
        </p:nvSpPr>
        <p:spPr>
          <a:xfrm rot="16200000">
            <a:off x="6189320" y="4210417"/>
            <a:ext cx="1216152" cy="850392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25399" y="36514"/>
            <a:ext cx="80438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ru-RU" sz="2000" dirty="0" smtClean="0">
                <a:latin typeface="Arial" pitchFamily="34" charset="0"/>
                <a:cs typeface="Arial" pitchFamily="34" charset="0"/>
              </a:rPr>
              <a:t>ПРАВОВАЯ НЕОБХОДИМОСТЬ РАЗРАБОТКИ </a:t>
            </a:r>
          </a:p>
          <a:p>
            <a:pPr algn="l" eaLnBrk="1" hangingPunct="1"/>
            <a:r>
              <a:rPr lang="ru-RU" sz="2000" dirty="0" smtClean="0">
                <a:latin typeface="Arial" pitchFamily="34" charset="0"/>
                <a:cs typeface="Arial" pitchFamily="34" charset="0"/>
              </a:rPr>
              <a:t>«ДОРОЖНОЙ КАРТЫ» </a:t>
            </a:r>
            <a:endParaRPr lang="ru-RU" sz="2000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Прямая соединительная линия 13"/>
          <p:cNvCxnSpPr/>
          <p:nvPr/>
        </p:nvCxnSpPr>
        <p:spPr>
          <a:xfrm flipV="1">
            <a:off x="2643174" y="6429396"/>
            <a:ext cx="2214578" cy="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Схема 29"/>
          <p:cNvGraphicFramePr/>
          <p:nvPr>
            <p:extLst>
              <p:ext uri="{D42A27DB-BD31-4B8C-83A1-F6EECF244321}">
                <p14:modId xmlns:p14="http://schemas.microsoft.com/office/powerpoint/2010/main" val="3498868337"/>
              </p:ext>
            </p:extLst>
          </p:nvPr>
        </p:nvGraphicFramePr>
        <p:xfrm>
          <a:off x="1285852" y="4552849"/>
          <a:ext cx="2857520" cy="1923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31" name="Диаграмма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4045870"/>
              </p:ext>
            </p:extLst>
          </p:nvPr>
        </p:nvGraphicFramePr>
        <p:xfrm>
          <a:off x="4357686" y="4143380"/>
          <a:ext cx="2428892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cxnSp>
        <p:nvCxnSpPr>
          <p:cNvPr id="32" name="Прямая соединительная линия 31"/>
          <p:cNvCxnSpPr/>
          <p:nvPr/>
        </p:nvCxnSpPr>
        <p:spPr>
          <a:xfrm flipV="1">
            <a:off x="2664163" y="4346360"/>
            <a:ext cx="2182923" cy="949624"/>
          </a:xfrm>
          <a:prstGeom prst="line">
            <a:avLst/>
          </a:prstGeom>
          <a:ln w="95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2664163" y="7594216"/>
            <a:ext cx="2506391" cy="1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73"/>
          <p:cNvSpPr txBox="1">
            <a:spLocks noChangeArrowheads="1"/>
          </p:cNvSpPr>
          <p:nvPr/>
        </p:nvSpPr>
        <p:spPr bwMode="auto">
          <a:xfrm>
            <a:off x="5796136" y="5929330"/>
            <a:ext cx="84756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Доступно</a:t>
            </a:r>
            <a:endParaRPr lang="ru-RU" altLang="ru-RU" sz="1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" name="TextBox 75"/>
          <p:cNvSpPr txBox="1">
            <a:spLocks noChangeArrowheads="1"/>
          </p:cNvSpPr>
          <p:nvPr/>
        </p:nvSpPr>
        <p:spPr bwMode="auto">
          <a:xfrm>
            <a:off x="5750727" y="5295984"/>
            <a:ext cx="8572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Частично доступно</a:t>
            </a:r>
            <a:endParaRPr lang="ru-RU" altLang="ru-RU" sz="1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" name="TextBox 77"/>
          <p:cNvSpPr txBox="1">
            <a:spLocks noChangeArrowheads="1"/>
          </p:cNvSpPr>
          <p:nvPr/>
        </p:nvSpPr>
        <p:spPr bwMode="auto">
          <a:xfrm>
            <a:off x="5715008" y="4552849"/>
            <a:ext cx="11108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Условно доступно</a:t>
            </a:r>
            <a:endParaRPr lang="ru-RU" altLang="ru-RU" sz="1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" name="TextBox 79"/>
          <p:cNvSpPr txBox="1">
            <a:spLocks noChangeArrowheads="1"/>
          </p:cNvSpPr>
          <p:nvPr/>
        </p:nvSpPr>
        <p:spPr bwMode="auto">
          <a:xfrm>
            <a:off x="5730610" y="4313764"/>
            <a:ext cx="11450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Не </a:t>
            </a:r>
            <a:r>
              <a:rPr lang="ru-RU" altLang="ru-RU" sz="1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доступно</a:t>
            </a:r>
            <a:endParaRPr lang="ru-RU" altLang="ru-RU" sz="1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67544" y="4848067"/>
            <a:ext cx="1584176" cy="295445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 smtClean="0"/>
              <a:t>Всего </a:t>
            </a:r>
            <a:r>
              <a:rPr lang="ru-RU" sz="1000" b="1" dirty="0"/>
              <a:t>ОСИ</a:t>
            </a:r>
          </a:p>
          <a:p>
            <a:pPr algn="ctr">
              <a:defRPr/>
            </a:pPr>
            <a:r>
              <a:rPr lang="ru-RU" sz="1000" b="1" dirty="0"/>
              <a:t>1055 (100%)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67544" y="5353163"/>
            <a:ext cx="1584176" cy="285752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 smtClean="0"/>
              <a:t>Приоритетных </a:t>
            </a:r>
            <a:r>
              <a:rPr lang="ru-RU" sz="1000" b="1" dirty="0"/>
              <a:t>ОСИ</a:t>
            </a:r>
          </a:p>
          <a:p>
            <a:pPr algn="ctr">
              <a:defRPr/>
            </a:pPr>
            <a:r>
              <a:rPr lang="ru-RU" sz="1000" b="1" dirty="0"/>
              <a:t>770 (73%)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67544" y="5872937"/>
            <a:ext cx="1800201" cy="359006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 smtClean="0"/>
              <a:t>Пропаспортизированых</a:t>
            </a:r>
            <a:endParaRPr lang="ru-RU" sz="1000" b="1" dirty="0"/>
          </a:p>
          <a:p>
            <a:pPr algn="ctr">
              <a:defRPr/>
            </a:pPr>
            <a:r>
              <a:rPr lang="ru-RU" sz="1000" b="1" dirty="0"/>
              <a:t>549 (52%)</a:t>
            </a:r>
          </a:p>
        </p:txBody>
      </p:sp>
      <p:sp>
        <p:nvSpPr>
          <p:cNvPr id="41" name="Левая фигурная скобка 40"/>
          <p:cNvSpPr/>
          <p:nvPr/>
        </p:nvSpPr>
        <p:spPr>
          <a:xfrm rot="10800000">
            <a:off x="5500694" y="5715009"/>
            <a:ext cx="214314" cy="714386"/>
          </a:xfrm>
          <a:prstGeom prst="leftBrace">
            <a:avLst>
              <a:gd name="adj1" fmla="val 8333"/>
              <a:gd name="adj2" fmla="val 505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42" name="Левая фигурная скобка 41"/>
          <p:cNvSpPr/>
          <p:nvPr/>
        </p:nvSpPr>
        <p:spPr>
          <a:xfrm rot="10800000">
            <a:off x="5500694" y="4357691"/>
            <a:ext cx="229916" cy="785820"/>
          </a:xfrm>
          <a:prstGeom prst="leftBrace">
            <a:avLst>
              <a:gd name="adj1" fmla="val 8333"/>
              <a:gd name="adj2" fmla="val 5056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000"/>
          </a:p>
        </p:txBody>
      </p:sp>
      <p:sp>
        <p:nvSpPr>
          <p:cNvPr id="45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ru-RU" altLang="ru-RU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</a:t>
            </a:r>
            <a:endParaRPr lang="ru-RU" altLang="ru-RU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4" name="Заголовок 1"/>
          <p:cNvSpPr txBox="1">
            <a:spLocks/>
          </p:cNvSpPr>
          <p:nvPr/>
        </p:nvSpPr>
        <p:spPr bwMode="auto">
          <a:xfrm>
            <a:off x="25400" y="36514"/>
            <a:ext cx="7858968" cy="440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ru-RU" sz="2000" dirty="0" smtClean="0">
                <a:latin typeface="Arial" pitchFamily="34" charset="0"/>
                <a:cs typeface="Arial" pitchFamily="34" charset="0"/>
              </a:rPr>
              <a:t>АКТУАЛЬНОСТЬ РЕАЛИЗАЦИИ «ДОРОЖНОЙ КАРТЫ» </a:t>
            </a:r>
            <a:endParaRPr lang="ru-RU" sz="2000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5750726" y="663352"/>
            <a:ext cx="3040425" cy="96544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 Мурманской области проживает около 34,0 тыс. инвалидов</a:t>
            </a:r>
            <a:endParaRPr lang="ru-RU" sz="1400" b="1" dirty="0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750726" y="1844824"/>
            <a:ext cx="3069745" cy="187220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/>
              <a:t>Справочно: </a:t>
            </a:r>
          </a:p>
          <a:p>
            <a:r>
              <a:rPr lang="ru-RU" sz="1600" b="1" dirty="0" smtClean="0"/>
              <a:t>в Российской Федерации проживает 146,2 млн. чел., в т.ч. 12,8 млн. чел.  - граждане с инвалидностью (8,7 %) </a:t>
            </a:r>
            <a:endParaRPr lang="ru-RU" sz="1600" b="1" dirty="0"/>
          </a:p>
        </p:txBody>
      </p:sp>
      <p:graphicFrame>
        <p:nvGraphicFramePr>
          <p:cNvPr id="48" name="Диаграмма 47"/>
          <p:cNvGraphicFramePr/>
          <p:nvPr>
            <p:extLst>
              <p:ext uri="{D42A27DB-BD31-4B8C-83A1-F6EECF244321}">
                <p14:modId xmlns:p14="http://schemas.microsoft.com/office/powerpoint/2010/main" val="148243552"/>
              </p:ext>
            </p:extLst>
          </p:nvPr>
        </p:nvGraphicFramePr>
        <p:xfrm>
          <a:off x="294234" y="1267797"/>
          <a:ext cx="5171460" cy="2377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702" y="4306484"/>
            <a:ext cx="2500298" cy="2133929"/>
          </a:xfrm>
          <a:prstGeom prst="rect">
            <a:avLst/>
          </a:prstGeom>
        </p:spPr>
      </p:pic>
      <p:sp>
        <p:nvSpPr>
          <p:cNvPr id="25" name="Скругленный прямоугольник 24"/>
          <p:cNvSpPr/>
          <p:nvPr/>
        </p:nvSpPr>
        <p:spPr>
          <a:xfrm>
            <a:off x="288529" y="653827"/>
            <a:ext cx="5177165" cy="48272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/>
              <a:t>Доля инвалидов от общей численности </a:t>
            </a:r>
          </a:p>
          <a:p>
            <a:pPr algn="ctr"/>
            <a:r>
              <a:rPr lang="ru-RU" sz="1300" b="1" dirty="0" smtClean="0"/>
              <a:t>населения в субъектах СЗФО</a:t>
            </a:r>
            <a:endParaRPr lang="ru-RU" sz="1300" b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23528" y="3789083"/>
            <a:ext cx="5177165" cy="48272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/>
              <a:t>Паспортизация объектов социальной инфраструктуры Мурманской области  (2015 год)</a:t>
            </a:r>
            <a:endParaRPr lang="ru-RU" sz="1300" b="1" dirty="0"/>
          </a:p>
        </p:txBody>
      </p:sp>
    </p:spTree>
    <p:extLst>
      <p:ext uri="{BB962C8B-B14F-4D97-AF65-F5344CB8AC3E}">
        <p14:creationId xmlns:p14="http://schemas.microsoft.com/office/powerpoint/2010/main" val="1397981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764704"/>
          </a:xfrm>
        </p:spPr>
        <p:txBody>
          <a:bodyPr/>
          <a:lstStyle/>
          <a:p>
            <a:pPr algn="l" eaLnBrk="1" hangingPunct="1"/>
            <a:r>
              <a:rPr lang="ru-RU" sz="2000" dirty="0" smtClean="0">
                <a:latin typeface="Arial" pitchFamily="34" charset="0"/>
                <a:cs typeface="Arial" pitchFamily="34" charset="0"/>
              </a:rPr>
              <a:t>МОНИТОРИНГ СОЦИАЛЬНО-ЭКОНОМИЧЕСКОГО И ПРАВОВОГО ПОЛОЖЕНИЯ ИНВАЛИДОВ</a:t>
            </a:r>
            <a:endParaRPr lang="ru-RU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433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ru-RU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graphicFrame>
        <p:nvGraphicFramePr>
          <p:cNvPr id="2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453359"/>
              </p:ext>
            </p:extLst>
          </p:nvPr>
        </p:nvGraphicFramePr>
        <p:xfrm>
          <a:off x="3131840" y="666750"/>
          <a:ext cx="5783560" cy="5930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085759"/>
              </p:ext>
            </p:extLst>
          </p:nvPr>
        </p:nvGraphicFramePr>
        <p:xfrm>
          <a:off x="323528" y="116632"/>
          <a:ext cx="4104456" cy="6512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30408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263" y="0"/>
            <a:ext cx="1074737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ru-RU" altLang="ru-RU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5400" y="36514"/>
            <a:ext cx="785896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ru-RU" sz="2000" dirty="0" smtClean="0">
                <a:latin typeface="Arial" pitchFamily="34" charset="0"/>
                <a:cs typeface="Arial" pitchFamily="34" charset="0"/>
              </a:rPr>
              <a:t>ПОДГОТОВИТЕЛЬНЫЙ ЭТАП РАЗРАБОТКИ ПРОЕКТА «ДОРОЖНОЙ КАРТЫ» ЗАВЕРШЕН</a:t>
            </a:r>
            <a:endParaRPr lang="ru-RU" sz="2000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94532" y="1860399"/>
            <a:ext cx="4052613" cy="92052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направлены рекомендаций в ИОГВ, ОМС ; проведены консультации с руководителями областных общественных организаций инвалидов</a:t>
            </a:r>
            <a:endParaRPr lang="ru-RU" sz="14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34951" y="2966003"/>
            <a:ext cx="4052613" cy="78197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сформирована межведомственная </a:t>
            </a:r>
          </a:p>
          <a:p>
            <a:pPr algn="ctr"/>
            <a:r>
              <a:rPr lang="ru-RU" sz="1400" b="1" dirty="0" smtClean="0"/>
              <a:t>рабочая группа</a:t>
            </a:r>
          </a:p>
          <a:p>
            <a:pPr algn="ctr"/>
            <a:r>
              <a:rPr lang="ru-RU" sz="1400" b="1" dirty="0" smtClean="0"/>
              <a:t> (приказ от 10.06.2015 № 270)</a:t>
            </a:r>
            <a:endParaRPr lang="ru-RU" sz="1400" b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01800" y="3987062"/>
            <a:ext cx="4038076" cy="104411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доработан проект плана мероприятий «дорожная карта» с учетом требований постановления Правительства РФ от 17.06.2015 № 599 и показателей Минтруда РФ </a:t>
            </a:r>
          </a:p>
          <a:p>
            <a:pPr algn="ctr"/>
            <a:r>
              <a:rPr lang="ru-RU" sz="1400" b="1" dirty="0" smtClean="0"/>
              <a:t>(июль 2015 года)</a:t>
            </a:r>
            <a:endParaRPr lang="ru-RU" sz="1400" b="1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94532" y="908721"/>
            <a:ext cx="4133452" cy="79208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подготовлено постановление Правительства Мурманской области об уполномоченном органе</a:t>
            </a:r>
            <a:endParaRPr lang="ru-RU" sz="1400" b="1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32435" y="5373216"/>
            <a:ext cx="4038076" cy="104411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проект </a:t>
            </a:r>
            <a:r>
              <a:rPr lang="ru-RU" sz="1400" b="1" dirty="0"/>
              <a:t>плана мероприятий «дорожная карта</a:t>
            </a:r>
            <a:r>
              <a:rPr lang="ru-RU" sz="1400" b="1" dirty="0" smtClean="0"/>
              <a:t>»</a:t>
            </a:r>
          </a:p>
          <a:p>
            <a:pPr algn="ctr"/>
            <a:r>
              <a:rPr lang="ru-RU" sz="1400" b="1" dirty="0" smtClean="0"/>
              <a:t>рассмотрен на заседании рабочей группы 20.08.2015 </a:t>
            </a:r>
            <a:endParaRPr lang="ru-RU" sz="1400" b="1" dirty="0"/>
          </a:p>
        </p:txBody>
      </p:sp>
      <p:sp>
        <p:nvSpPr>
          <p:cNvPr id="3" name="Левая фигурная скобка 2"/>
          <p:cNvSpPr/>
          <p:nvPr/>
        </p:nvSpPr>
        <p:spPr>
          <a:xfrm rot="10800000">
            <a:off x="4851256" y="1196751"/>
            <a:ext cx="792088" cy="4464496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427984" y="1988839"/>
            <a:ext cx="786369" cy="2736305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итог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Выноска со стрелкой вниз 21"/>
          <p:cNvSpPr/>
          <p:nvPr/>
        </p:nvSpPr>
        <p:spPr>
          <a:xfrm>
            <a:off x="5693824" y="908721"/>
            <a:ext cx="3126648" cy="3528392"/>
          </a:xfrm>
          <a:prstGeom prst="downArrowCallout">
            <a:avLst>
              <a:gd name="adj1" fmla="val 18404"/>
              <a:gd name="adj2" fmla="val 17505"/>
              <a:gd name="adj3" fmla="val 12109"/>
              <a:gd name="adj4" fmla="val 84582"/>
            </a:avLst>
          </a:prstGeom>
          <a:solidFill>
            <a:srgbClr val="F6F6BC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Проект постановления Правительства Мурманской области «Об утверждении плана мероприятий («дорожная карта») по повышению значений показателей доступности для инвалидов объектов и услуг в Мурманской области»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43344" y="4509120"/>
            <a:ext cx="3272056" cy="1477328"/>
          </a:xfrm>
          <a:prstGeom prst="rect">
            <a:avLst/>
          </a:prstGeom>
          <a:solidFill>
            <a:srgbClr val="E7DDF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ru-RU" b="1" dirty="0" smtClean="0">
                <a:solidFill>
                  <a:srgbClr val="000000"/>
                </a:solidFill>
              </a:rPr>
              <a:t>Принятие </a:t>
            </a:r>
          </a:p>
          <a:p>
            <a:pPr algn="ctr" defTabSz="914400">
              <a:defRPr/>
            </a:pPr>
            <a:r>
              <a:rPr lang="ru-RU" b="1" dirty="0" smtClean="0">
                <a:solidFill>
                  <a:srgbClr val="000000"/>
                </a:solidFill>
              </a:rPr>
              <a:t>постановления на заседании Правительства Мурманской области 17.09.2015</a:t>
            </a:r>
            <a:endParaRPr lang="ru-RU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3207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263" y="0"/>
            <a:ext cx="1074737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ru-RU" altLang="ru-RU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5399" y="36514"/>
            <a:ext cx="8147001" cy="728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ru-RU" sz="2000" dirty="0" smtClean="0">
                <a:latin typeface="Arial" charset="0"/>
                <a:ea typeface="Arial Unicode MS" pitchFamily="34" charset="-128"/>
                <a:cs typeface="Arial" charset="0"/>
              </a:rPr>
              <a:t>СТРУКТУРА «ДОРОЖНОЙ КАРТЫ» (В СООТВЕТСТВИИ С ПОСТАНОВЛЕНИЕМ ПРАВИТЕЛЬСТВА РФ ОТ 17.06.2015 № 599)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103353"/>
              </p:ext>
            </p:extLst>
          </p:nvPr>
        </p:nvGraphicFramePr>
        <p:xfrm>
          <a:off x="2627781" y="836711"/>
          <a:ext cx="6336707" cy="229316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08740"/>
                <a:gridCol w="1083548"/>
                <a:gridCol w="626358"/>
                <a:gridCol w="402332"/>
                <a:gridCol w="704078"/>
                <a:gridCol w="2011651"/>
              </a:tblGrid>
              <a:tr h="1766186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n>
                            <a:noFill/>
                          </a:ln>
                        </a:rPr>
                        <a:t>Наименование показателя</a:t>
                      </a:r>
                      <a:r>
                        <a:rPr lang="ru-RU" sz="1300" baseline="0" dirty="0" smtClean="0">
                          <a:ln>
                            <a:noFill/>
                          </a:ln>
                        </a:rPr>
                        <a:t> доступности для инвалидов объектов и услуг</a:t>
                      </a:r>
                      <a:endParaRPr lang="ru-RU" sz="1300" dirty="0">
                        <a:ln>
                          <a:noFill/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n>
                            <a:noFill/>
                          </a:ln>
                        </a:rPr>
                        <a:t>Единица измерения</a:t>
                      </a:r>
                      <a:endParaRPr lang="ru-RU" sz="1300" dirty="0">
                        <a:ln>
                          <a:noFill/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n>
                            <a:noFill/>
                          </a:ln>
                        </a:rPr>
                        <a:t>2014</a:t>
                      </a:r>
                    </a:p>
                    <a:p>
                      <a:pPr algn="ctr"/>
                      <a:r>
                        <a:rPr lang="ru-RU" sz="1300" dirty="0" smtClean="0">
                          <a:ln>
                            <a:noFill/>
                          </a:ln>
                        </a:rPr>
                        <a:t>год</a:t>
                      </a:r>
                      <a:endParaRPr lang="ru-RU" sz="1300" dirty="0">
                        <a:ln>
                          <a:noFill/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n>
                            <a:noFill/>
                          </a:ln>
                        </a:rPr>
                        <a:t>…</a:t>
                      </a:r>
                      <a:endParaRPr lang="ru-RU" sz="1300" dirty="0">
                        <a:ln>
                          <a:noFill/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n>
                            <a:noFill/>
                          </a:ln>
                        </a:rPr>
                        <a:t>2020</a:t>
                      </a:r>
                    </a:p>
                    <a:p>
                      <a:pPr algn="ctr"/>
                      <a:r>
                        <a:rPr lang="ru-RU" sz="1300" dirty="0" smtClean="0">
                          <a:ln>
                            <a:noFill/>
                          </a:ln>
                        </a:rPr>
                        <a:t>год</a:t>
                      </a:r>
                      <a:endParaRPr lang="ru-RU" sz="1300" dirty="0">
                        <a:ln>
                          <a:noFill/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aseline="0" dirty="0" smtClean="0">
                          <a:ln>
                            <a:noFill/>
                          </a:ln>
                        </a:rPr>
                        <a:t>Ответственные </a:t>
                      </a:r>
                    </a:p>
                    <a:p>
                      <a:pPr algn="ctr"/>
                      <a:r>
                        <a:rPr lang="ru-RU" sz="1300" baseline="0" dirty="0" smtClean="0">
                          <a:ln>
                            <a:noFill/>
                          </a:ln>
                        </a:rPr>
                        <a:t>за мониторинг достижения показателей</a:t>
                      </a:r>
                      <a:endParaRPr lang="ru-RU" sz="1300" dirty="0">
                        <a:ln>
                          <a:noFill/>
                        </a:ln>
                      </a:endParaRPr>
                    </a:p>
                  </a:txBody>
                  <a:tcPr/>
                </a:tc>
              </a:tr>
              <a:tr h="526983"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ятиугольник 4"/>
          <p:cNvSpPr/>
          <p:nvPr/>
        </p:nvSpPr>
        <p:spPr>
          <a:xfrm>
            <a:off x="179512" y="980728"/>
            <a:ext cx="2304256" cy="2293169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Таблица повышения значений показателей доступности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(форма) 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21" name="Пятиугольник 20"/>
          <p:cNvSpPr/>
          <p:nvPr/>
        </p:nvSpPr>
        <p:spPr>
          <a:xfrm>
            <a:off x="179512" y="3583113"/>
            <a:ext cx="2304256" cy="2572094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Перечень мероприятий, реализуемых для достижения значений показателей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(форма)</a:t>
            </a:r>
            <a:endParaRPr lang="ru-RU" sz="1600" dirty="0"/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4162"/>
              </p:ext>
            </p:extLst>
          </p:nvPr>
        </p:nvGraphicFramePr>
        <p:xfrm>
          <a:off x="2627785" y="3486134"/>
          <a:ext cx="6336704" cy="289375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86911"/>
                <a:gridCol w="628405"/>
                <a:gridCol w="1331034"/>
                <a:gridCol w="1150178"/>
                <a:gridCol w="1840176"/>
              </a:tblGrid>
              <a:tr h="130734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n>
                            <a:noFill/>
                          </a:ln>
                        </a:rPr>
                        <a:t>Наименование мероприятия</a:t>
                      </a:r>
                      <a:endParaRPr lang="ru-RU" sz="1300" dirty="0">
                        <a:ln>
                          <a:noFill/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n>
                            <a:noFill/>
                          </a:ln>
                        </a:rPr>
                        <a:t>НПА</a:t>
                      </a:r>
                      <a:endParaRPr lang="ru-RU" sz="1300" dirty="0">
                        <a:ln>
                          <a:noFill/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n>
                            <a:noFill/>
                          </a:ln>
                        </a:rPr>
                        <a:t>Ответственные  исполнители</a:t>
                      </a:r>
                      <a:endParaRPr lang="ru-RU" sz="1300" dirty="0">
                        <a:ln>
                          <a:noFill/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n>
                            <a:noFill/>
                          </a:ln>
                        </a:rPr>
                        <a:t>Срок реализации</a:t>
                      </a:r>
                      <a:endParaRPr lang="ru-RU" sz="1300" dirty="0">
                        <a:ln>
                          <a:noFill/>
                        </a:ln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n>
                            <a:noFill/>
                          </a:ln>
                        </a:rPr>
                        <a:t>Планируемые результаты</a:t>
                      </a:r>
                      <a:r>
                        <a:rPr lang="ru-RU" sz="1300" baseline="0" dirty="0" smtClean="0">
                          <a:ln>
                            <a:noFill/>
                          </a:ln>
                        </a:rPr>
                        <a:t> влияния мероприятия на повышение значения показателя</a:t>
                      </a:r>
                      <a:endParaRPr lang="ru-RU" sz="1300" dirty="0">
                        <a:ln>
                          <a:noFill/>
                        </a:ln>
                      </a:endParaRPr>
                    </a:p>
                  </a:txBody>
                  <a:tcPr/>
                </a:tc>
              </a:tr>
              <a:tr h="558100">
                <a:tc gridSpan="5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Раздел 1. Мероприятия</a:t>
                      </a:r>
                      <a:r>
                        <a:rPr lang="ru-RU" sz="1300" baseline="0" dirty="0" smtClean="0"/>
                        <a:t> по поэтапному повышению значений показателей доступности объектов, в т.ч. оборудование объектов необходимыми приспособлениями</a:t>
                      </a:r>
                      <a:endParaRPr lang="ru-RU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900612">
                <a:tc gridSpan="5"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Раздел 2. Мероприятия по поэтапному повышению значений показателей доступности предоставляемых</a:t>
                      </a:r>
                      <a:r>
                        <a:rPr lang="ru-RU" sz="1300" baseline="0" dirty="0" smtClean="0"/>
                        <a:t> инвалидам услуг, а также по оказанию им помощи в преодолении барьеров, препятствующих пользованию объектами и услугами</a:t>
                      </a:r>
                      <a:endParaRPr lang="ru-RU" sz="1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9453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263" y="0"/>
            <a:ext cx="1074737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ru-RU" altLang="ru-RU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7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5400" y="36514"/>
            <a:ext cx="7858968" cy="512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912813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912813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ru-RU" sz="2000" dirty="0" smtClean="0">
                <a:latin typeface="Arial" charset="0"/>
                <a:ea typeface="Arial Unicode MS" pitchFamily="34" charset="-128"/>
                <a:cs typeface="Arial" charset="0"/>
              </a:rPr>
              <a:t>СФЕРЫ РЕАЛИЗАЦИИ «ДОРОЖНОЙ КАРТЫ» И ЕЕ ИСПОЛНИТЕЛИ</a:t>
            </a:r>
          </a:p>
        </p:txBody>
      </p:sp>
      <p:sp>
        <p:nvSpPr>
          <p:cNvPr id="5" name="Пятиугольник 4"/>
          <p:cNvSpPr/>
          <p:nvPr/>
        </p:nvSpPr>
        <p:spPr>
          <a:xfrm>
            <a:off x="266553" y="620712"/>
            <a:ext cx="3775173" cy="576039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социальная защита населения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427984" y="620713"/>
            <a:ext cx="4579267" cy="576039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Министерство социального развития Мурманской области, ГУ – Мурманское региональное отделение ФСС РФ, ФКУ «Главное бюро МСЭ по Мурманской области»</a:t>
            </a:r>
            <a:endParaRPr lang="ru-RU" sz="1100" b="1" dirty="0"/>
          </a:p>
        </p:txBody>
      </p:sp>
      <p:sp>
        <p:nvSpPr>
          <p:cNvPr id="15" name="Пятиугольник 14"/>
          <p:cNvSpPr/>
          <p:nvPr/>
        </p:nvSpPr>
        <p:spPr>
          <a:xfrm>
            <a:off x="292770" y="1336710"/>
            <a:ext cx="3775173" cy="432048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образование 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427984" y="1336710"/>
            <a:ext cx="4604494" cy="43204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Министерство образования и науки Мурманской области</a:t>
            </a:r>
            <a:endParaRPr lang="ru-RU" sz="1100" b="1" dirty="0"/>
          </a:p>
        </p:txBody>
      </p:sp>
      <p:sp>
        <p:nvSpPr>
          <p:cNvPr id="18" name="Пятиугольник 17"/>
          <p:cNvSpPr/>
          <p:nvPr/>
        </p:nvSpPr>
        <p:spPr>
          <a:xfrm>
            <a:off x="306215" y="1887593"/>
            <a:ext cx="3761728" cy="429369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культура и искусство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427984" y="1930885"/>
            <a:ext cx="4604494" cy="358037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Комитет по культуре и искусству</a:t>
            </a:r>
            <a:endParaRPr lang="ru-RU" sz="1100" b="1" dirty="0"/>
          </a:p>
        </p:txBody>
      </p:sp>
      <p:sp>
        <p:nvSpPr>
          <p:cNvPr id="25" name="Пятиугольник 24"/>
          <p:cNvSpPr/>
          <p:nvPr/>
        </p:nvSpPr>
        <p:spPr>
          <a:xfrm>
            <a:off x="292770" y="2396504"/>
            <a:ext cx="3775173" cy="456431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здравоохранение 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427984" y="2500290"/>
            <a:ext cx="4566097" cy="33668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100" b="1" dirty="0" smtClean="0"/>
          </a:p>
          <a:p>
            <a:pPr algn="ctr"/>
            <a:r>
              <a:rPr lang="ru-RU" sz="1100" b="1" dirty="0" smtClean="0"/>
              <a:t>Министерство </a:t>
            </a:r>
            <a:r>
              <a:rPr lang="ru-RU" sz="1100" b="1" dirty="0"/>
              <a:t>здравоохранения Мурманской области</a:t>
            </a:r>
          </a:p>
          <a:p>
            <a:pPr algn="ctr"/>
            <a:endParaRPr lang="ru-RU" sz="1100" b="1" dirty="0"/>
          </a:p>
        </p:txBody>
      </p:sp>
      <p:sp>
        <p:nvSpPr>
          <p:cNvPr id="28" name="Пятиугольник 27"/>
          <p:cNvSpPr/>
          <p:nvPr/>
        </p:nvSpPr>
        <p:spPr>
          <a:xfrm>
            <a:off x="292770" y="2951888"/>
            <a:ext cx="3775173" cy="435682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труд и занятость 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427984" y="2951888"/>
            <a:ext cx="4579267" cy="43568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Комитет по труду и занятости населения Мурманской области </a:t>
            </a:r>
            <a:endParaRPr lang="ru-RU" sz="1100" b="1" dirty="0"/>
          </a:p>
        </p:txBody>
      </p:sp>
      <p:sp>
        <p:nvSpPr>
          <p:cNvPr id="31" name="Пятиугольник 30"/>
          <p:cNvSpPr/>
          <p:nvPr/>
        </p:nvSpPr>
        <p:spPr>
          <a:xfrm>
            <a:off x="271489" y="3518215"/>
            <a:ext cx="3796454" cy="440561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физическая культура и спорт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427984" y="3504771"/>
            <a:ext cx="4596085" cy="45400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Комитет по физической культуре и спорту Мурманской области</a:t>
            </a:r>
            <a:endParaRPr lang="ru-RU" sz="1100" b="1" dirty="0"/>
          </a:p>
        </p:txBody>
      </p:sp>
      <p:sp>
        <p:nvSpPr>
          <p:cNvPr id="34" name="Пятиугольник 33"/>
          <p:cNvSpPr/>
          <p:nvPr/>
        </p:nvSpPr>
        <p:spPr>
          <a:xfrm>
            <a:off x="283245" y="4138298"/>
            <a:ext cx="3784698" cy="329462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транспорт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427984" y="4138298"/>
            <a:ext cx="4596085" cy="32946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Министерство транспорта и дорожного хозяйства </a:t>
            </a:r>
            <a:r>
              <a:rPr lang="ru-RU" sz="1100" b="1" smtClean="0"/>
              <a:t>Мурманской области</a:t>
            </a:r>
            <a:endParaRPr lang="ru-RU" sz="1100" b="1" dirty="0"/>
          </a:p>
        </p:txBody>
      </p:sp>
      <p:sp>
        <p:nvSpPr>
          <p:cNvPr id="37" name="Пятиугольник 36"/>
          <p:cNvSpPr/>
          <p:nvPr/>
        </p:nvSpPr>
        <p:spPr>
          <a:xfrm>
            <a:off x="306218" y="4946798"/>
            <a:ext cx="3833733" cy="362347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жилой фонд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427984" y="4952428"/>
            <a:ext cx="4604494" cy="36004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Министерство строительства и территориального развития Мурманской области</a:t>
            </a:r>
            <a:endParaRPr lang="ru-RU" sz="1100" b="1" dirty="0"/>
          </a:p>
        </p:txBody>
      </p:sp>
      <p:sp>
        <p:nvSpPr>
          <p:cNvPr id="40" name="Пятиугольник 39"/>
          <p:cNvSpPr/>
          <p:nvPr/>
        </p:nvSpPr>
        <p:spPr>
          <a:xfrm>
            <a:off x="306218" y="5638607"/>
            <a:ext cx="3761725" cy="329462"/>
          </a:xfrm>
          <a:prstGeom prst="homePlate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потребительский рынок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499993" y="5638607"/>
            <a:ext cx="4532485" cy="3294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Министерство развития промышленности и предпринимательства Мурманской области</a:t>
            </a:r>
            <a:endParaRPr lang="ru-RU" sz="1100" b="1" dirty="0"/>
          </a:p>
        </p:txBody>
      </p:sp>
    </p:spTree>
    <p:extLst>
      <p:ext uri="{BB962C8B-B14F-4D97-AF65-F5344CB8AC3E}">
        <p14:creationId xmlns:p14="http://schemas.microsoft.com/office/powerpoint/2010/main" val="3429658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4863"/>
            <a:ext cx="91440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Подзаголовок 2"/>
          <p:cNvSpPr>
            <a:spLocks/>
          </p:cNvSpPr>
          <p:nvPr/>
        </p:nvSpPr>
        <p:spPr bwMode="auto">
          <a:xfrm>
            <a:off x="6516216" y="1214438"/>
            <a:ext cx="2232497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>
              <a:spcBef>
                <a:spcPct val="20000"/>
              </a:spcBef>
            </a:pPr>
            <a:r>
              <a:rPr lang="ru-RU" altLang="ru-RU" sz="1400" dirty="0" smtClean="0">
                <a:solidFill>
                  <a:prstClr val="black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02 сентября 2015 года</a:t>
            </a:r>
          </a:p>
          <a:p>
            <a:pPr defTabSz="914400">
              <a:spcBef>
                <a:spcPct val="20000"/>
              </a:spcBef>
            </a:pPr>
            <a:r>
              <a:rPr lang="ru-RU" altLang="ru-RU" sz="1400" dirty="0" smtClean="0">
                <a:solidFill>
                  <a:prstClr val="black"/>
                </a:solidFill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г. Мурманск</a:t>
            </a:r>
            <a:endParaRPr lang="en-GB" altLang="ru-RU" sz="1400" dirty="0" smtClean="0">
              <a:solidFill>
                <a:prstClr val="black"/>
              </a:solidFill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468313" y="2564904"/>
            <a:ext cx="8280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0" hangingPunct="0">
              <a:spcBef>
                <a:spcPts val="0"/>
              </a:spcBef>
              <a:spcAft>
                <a:spcPts val="0"/>
              </a:spcAft>
            </a:pPr>
            <a:r>
              <a:rPr lang="ru-RU" altLang="ru-RU" sz="2200" dirty="0" smtClean="0">
                <a:solidFill>
                  <a:prstClr val="black"/>
                </a:solidFill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БЛАГОДАРЮ ЗА ВНИМАНИЕ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7467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07950" y="5516563"/>
            <a:ext cx="4176713" cy="11620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anchor="ctr"/>
          <a:lstStyle/>
          <a:p>
            <a:pPr defTabSz="914400" eaLnBrk="0" hangingPunct="0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sz="1600" dirty="0">
                <a:solidFill>
                  <a:prstClr val="black"/>
                </a:solidFill>
                <a:latin typeface="Century Gothic" pitchFamily="34" charset="0"/>
              </a:rPr>
              <a:t>Министр </a:t>
            </a:r>
            <a:r>
              <a:rPr lang="ru-RU" sz="1600" dirty="0" smtClean="0">
                <a:solidFill>
                  <a:prstClr val="black"/>
                </a:solidFill>
                <a:latin typeface="Century Gothic" pitchFamily="34" charset="0"/>
              </a:rPr>
              <a:t>социального </a:t>
            </a:r>
            <a:r>
              <a:rPr lang="ru-RU" sz="1600" dirty="0">
                <a:solidFill>
                  <a:prstClr val="black"/>
                </a:solidFill>
                <a:latin typeface="Century Gothic" pitchFamily="34" charset="0"/>
              </a:rPr>
              <a:t>развития </a:t>
            </a:r>
          </a:p>
          <a:p>
            <a:pPr marL="342900" indent="-342900" defTabSz="914400" eaLnBrk="0" fontAlgn="auto" hangingPunct="0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SzPct val="125000"/>
              <a:defRPr/>
            </a:pPr>
            <a:r>
              <a:rPr lang="ru-RU" sz="1600" dirty="0">
                <a:solidFill>
                  <a:prstClr val="black"/>
                </a:solidFill>
                <a:latin typeface="Century Gothic" pitchFamily="34" charset="0"/>
              </a:rPr>
              <a:t>Мурманской области </a:t>
            </a:r>
            <a:endParaRPr lang="ru-RU" dirty="0">
              <a:solidFill>
                <a:prstClr val="black"/>
              </a:solidFill>
              <a:latin typeface="Century Gothic" pitchFamily="34" charset="0"/>
            </a:endParaRPr>
          </a:p>
          <a:p>
            <a:pPr marL="342900" indent="-342900" defTabSz="914400" eaLnBrk="0" fontAlgn="auto" hangingPunct="0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SzPct val="125000"/>
              <a:defRPr/>
            </a:pPr>
            <a:r>
              <a:rPr lang="ru-RU" sz="1600" dirty="0">
                <a:solidFill>
                  <a:prstClr val="black"/>
                </a:solidFill>
                <a:latin typeface="Century Gothic" pitchFamily="34" charset="0"/>
              </a:rPr>
              <a:t>С.Б. Мякишев</a:t>
            </a:r>
            <a:endParaRPr lang="ru-RU" sz="1600" dirty="0">
              <a:solidFill>
                <a:prstClr val="black"/>
              </a:solidFill>
            </a:endParaRPr>
          </a:p>
        </p:txBody>
      </p:sp>
      <p:pic>
        <p:nvPicPr>
          <p:cNvPr id="205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4929188"/>
            <a:ext cx="3159125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Прямоугольник 5"/>
          <p:cNvSpPr>
            <a:spLocks noChangeArrowheads="1"/>
          </p:cNvSpPr>
          <p:nvPr/>
        </p:nvSpPr>
        <p:spPr bwMode="auto">
          <a:xfrm>
            <a:off x="23813" y="-26988"/>
            <a:ext cx="86756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400"/>
            <a:r>
              <a:rPr lang="ru-RU" altLang="ru-RU" sz="2400" dirty="0" smtClean="0">
                <a:solidFill>
                  <a:prstClr val="black"/>
                </a:solidFill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ЗАСЕДАНИЕ СОВЕТА ПРИ ГУБЕРНАТОРЕ </a:t>
            </a:r>
          </a:p>
          <a:p>
            <a:pPr defTabSz="914400"/>
            <a:r>
              <a:rPr lang="ru-RU" altLang="ru-RU" sz="2400" dirty="0" smtClean="0">
                <a:solidFill>
                  <a:prstClr val="black"/>
                </a:solidFill>
                <a:latin typeface="Century Gothic" pitchFamily="34" charset="0"/>
                <a:ea typeface="Arial Unicode MS" pitchFamily="34" charset="-128"/>
                <a:cs typeface="Times New Roman" pitchFamily="18" charset="0"/>
              </a:rPr>
              <a:t>МУРМАНСКОЙ ОБЛАСТИ ПО ДЕЛАМ ИНВАЛИДОВ</a:t>
            </a:r>
          </a:p>
        </p:txBody>
      </p:sp>
    </p:spTree>
    <p:extLst>
      <p:ext uri="{BB962C8B-B14F-4D97-AF65-F5344CB8AC3E}">
        <p14:creationId xmlns:p14="http://schemas.microsoft.com/office/powerpoint/2010/main" val="3919392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6550</TotalTime>
  <Words>643</Words>
  <Application>Microsoft Office PowerPoint</Application>
  <PresentationFormat>Экран (4:3)</PresentationFormat>
  <Paragraphs>136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1_Тема Office</vt:lpstr>
      <vt:lpstr>Презентация PowerPoint</vt:lpstr>
      <vt:lpstr>  С 01.01.2016 вступают в силу некоторые статьи 419-ФЗ «О ВНЕСЕНИИ ИЗМЕНЕНИЙ В ОТДЕЛЬНЫЕ ЗАКОНОДАТЕЛЬНЫЕ АКТЫ РОССИЙСКОЙ ФЕДЕРАЦИИ ПО ВОПРОСАМ СОЦИАЛЬНОЙ ЗАЩИТЫ ИНВАЛИДОВ В СВЯЗИ С РАТИФИКАЦИЕЙ КОНВЕНЦИИ  О ПРАВАХ ИНВАЛИДОВ» </vt:lpstr>
      <vt:lpstr>Презентация PowerPoint</vt:lpstr>
      <vt:lpstr>МОНИТОРИНГ СОЦИАЛЬНО-ЭКОНОМИЧЕСКОГО И ПРАВОВОГО ПОЛОЖЕНИЯ ИНВАЛИДОВ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ЗАНЯТОСТЬ ИНВАЛИДОВ</dc:title>
  <dc:creator>User</dc:creator>
  <cp:lastModifiedBy>Алексей Геринг</cp:lastModifiedBy>
  <cp:revision>802</cp:revision>
  <cp:lastPrinted>2015-09-01T05:29:07Z</cp:lastPrinted>
  <dcterms:created xsi:type="dcterms:W3CDTF">2011-09-28T12:46:22Z</dcterms:created>
  <dcterms:modified xsi:type="dcterms:W3CDTF">2015-09-01T07:59:51Z</dcterms:modified>
</cp:coreProperties>
</file>